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trictFirstAndLastChars="0" saveSubsetFonts="1" autoCompressPictures="0">
  <p:sldMasterIdLst>
    <p:sldMasterId id="2147483648" r:id="rId1"/>
  </p:sldMasterIdLst>
  <p:notesMasterIdLst>
    <p:notesMasterId r:id="rId40"/>
  </p:notesMasterIdLst>
  <p:handoutMasterIdLst>
    <p:handoutMasterId r:id="rId41"/>
  </p:handoutMasterIdLst>
  <p:sldIdLst>
    <p:sldId id="257" r:id="rId2"/>
    <p:sldId id="329" r:id="rId3"/>
    <p:sldId id="268" r:id="rId4"/>
    <p:sldId id="288" r:id="rId5"/>
    <p:sldId id="287" r:id="rId6"/>
    <p:sldId id="270" r:id="rId7"/>
    <p:sldId id="315" r:id="rId8"/>
    <p:sldId id="318" r:id="rId9"/>
    <p:sldId id="319" r:id="rId10"/>
    <p:sldId id="330" r:id="rId11"/>
    <p:sldId id="331" r:id="rId12"/>
    <p:sldId id="277" r:id="rId13"/>
    <p:sldId id="278" r:id="rId14"/>
    <p:sldId id="279" r:id="rId15"/>
    <p:sldId id="280" r:id="rId16"/>
    <p:sldId id="310" r:id="rId17"/>
    <p:sldId id="311" r:id="rId18"/>
    <p:sldId id="312" r:id="rId19"/>
    <p:sldId id="313" r:id="rId20"/>
    <p:sldId id="314" r:id="rId21"/>
    <p:sldId id="322" r:id="rId22"/>
    <p:sldId id="320" r:id="rId23"/>
    <p:sldId id="324" r:id="rId24"/>
    <p:sldId id="325" r:id="rId25"/>
    <p:sldId id="297" r:id="rId26"/>
    <p:sldId id="316" r:id="rId27"/>
    <p:sldId id="317" r:id="rId28"/>
    <p:sldId id="298" r:id="rId29"/>
    <p:sldId id="299" r:id="rId30"/>
    <p:sldId id="301" r:id="rId31"/>
    <p:sldId id="323" r:id="rId32"/>
    <p:sldId id="328" r:id="rId33"/>
    <p:sldId id="302" r:id="rId34"/>
    <p:sldId id="303" r:id="rId35"/>
    <p:sldId id="321" r:id="rId36"/>
    <p:sldId id="304" r:id="rId37"/>
    <p:sldId id="305" r:id="rId38"/>
    <p:sldId id="306" r:id="rId39"/>
  </p:sldIdLst>
  <p:sldSz cx="9144000" cy="6858000" type="screen4x3"/>
  <p:notesSz cx="6769100" cy="9906000"/>
  <p:defaultTextStyle>
    <a:defPPr>
      <a:defRPr lang="it-IT"/>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extLst>
    <p:ext uri="{EFAFB233-063F-42B5-8137-9DF3F51BA10A}">
      <p15:sldGuideLst xmlns:p15="http://schemas.microsoft.com/office/powerpoint/2012/main" xmlns="">
        <p15:guide id="1" orient="horz" pos="1024">
          <p15:clr>
            <a:srgbClr val="A4A3A4"/>
          </p15:clr>
        </p15:guide>
        <p15:guide id="2" pos="6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E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34" autoAdjust="0"/>
    <p:restoredTop sz="94660"/>
  </p:normalViewPr>
  <p:slideViewPr>
    <p:cSldViewPr snapToGrid="0" snapToObjects="1">
      <p:cViewPr>
        <p:scale>
          <a:sx n="100" d="100"/>
          <a:sy n="100" d="100"/>
        </p:scale>
        <p:origin x="-1758" y="-492"/>
      </p:cViewPr>
      <p:guideLst>
        <p:guide orient="horz" pos="1024"/>
        <p:guide pos="60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1"/>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t" anchorCtr="0" compatLnSpc="1">
            <a:prstTxWarp prst="textNoShape">
              <a:avLst/>
            </a:prstTxWarp>
          </a:bodyPr>
          <a:lstStyle>
            <a:lvl1pPr>
              <a:defRPr sz="1200">
                <a:latin typeface="Arial" charset="0"/>
                <a:ea typeface="ヒラギノ角ゴ Pro W3" charset="0"/>
                <a:cs typeface="ヒラギノ角ゴ Pro W3" charset="0"/>
              </a:defRPr>
            </a:lvl1pPr>
          </a:lstStyle>
          <a:p>
            <a:pPr>
              <a:defRPr/>
            </a:pPr>
            <a:endParaRPr lang="it-IT"/>
          </a:p>
        </p:txBody>
      </p:sp>
      <p:sp>
        <p:nvSpPr>
          <p:cNvPr id="8195" name="Rectangle 3"/>
          <p:cNvSpPr>
            <a:spLocks noGrp="1" noChangeArrowheads="1"/>
          </p:cNvSpPr>
          <p:nvPr>
            <p:ph type="dt" sz="quarter" idx="1"/>
          </p:nvPr>
        </p:nvSpPr>
        <p:spPr bwMode="auto">
          <a:xfrm>
            <a:off x="3835824" y="1"/>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t" anchorCtr="0" compatLnSpc="1">
            <a:prstTxWarp prst="textNoShape">
              <a:avLst/>
            </a:prstTxWarp>
          </a:bodyPr>
          <a:lstStyle>
            <a:lvl1pPr algn="r">
              <a:defRPr sz="1200">
                <a:latin typeface="Arial" charset="0"/>
                <a:ea typeface="ヒラギノ角ゴ Pro W3" charset="0"/>
                <a:cs typeface="ヒラギノ角ゴ Pro W3" charset="0"/>
              </a:defRPr>
            </a:lvl1pPr>
          </a:lstStyle>
          <a:p>
            <a:pPr>
              <a:defRPr/>
            </a:pPr>
            <a:endParaRPr lang="it-IT"/>
          </a:p>
        </p:txBody>
      </p:sp>
      <p:sp>
        <p:nvSpPr>
          <p:cNvPr id="8196" name="Rectangle 4"/>
          <p:cNvSpPr>
            <a:spLocks noGrp="1" noChangeArrowheads="1"/>
          </p:cNvSpPr>
          <p:nvPr>
            <p:ph type="ftr" sz="quarter" idx="2"/>
          </p:nvPr>
        </p:nvSpPr>
        <p:spPr bwMode="auto">
          <a:xfrm>
            <a:off x="0" y="9410700"/>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b" anchorCtr="0" compatLnSpc="1">
            <a:prstTxWarp prst="textNoShape">
              <a:avLst/>
            </a:prstTxWarp>
          </a:bodyPr>
          <a:lstStyle>
            <a:lvl1pPr>
              <a:defRPr sz="1200">
                <a:latin typeface="Arial" charset="0"/>
                <a:ea typeface="ヒラギノ角ゴ Pro W3" charset="0"/>
                <a:cs typeface="ヒラギノ角ゴ Pro W3" charset="0"/>
              </a:defRPr>
            </a:lvl1pPr>
          </a:lstStyle>
          <a:p>
            <a:pPr>
              <a:defRPr/>
            </a:pPr>
            <a:endParaRPr lang="it-IT"/>
          </a:p>
        </p:txBody>
      </p:sp>
      <p:sp>
        <p:nvSpPr>
          <p:cNvPr id="8197" name="Rectangle 5"/>
          <p:cNvSpPr>
            <a:spLocks noGrp="1" noChangeArrowheads="1"/>
          </p:cNvSpPr>
          <p:nvPr>
            <p:ph type="sldNum" sz="quarter" idx="3"/>
          </p:nvPr>
        </p:nvSpPr>
        <p:spPr bwMode="auto">
          <a:xfrm>
            <a:off x="3835824" y="9410700"/>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b" anchorCtr="0" compatLnSpc="1">
            <a:prstTxWarp prst="textNoShape">
              <a:avLst/>
            </a:prstTxWarp>
          </a:bodyPr>
          <a:lstStyle>
            <a:lvl1pPr algn="r">
              <a:defRPr sz="1200"/>
            </a:lvl1pPr>
          </a:lstStyle>
          <a:p>
            <a:fld id="{34FA48EF-3BF9-4660-A723-D87C3F8C902D}" type="slidenum">
              <a:rPr lang="it-IT" altLang="it-IT"/>
              <a:pPr/>
              <a:t>‹N›</a:t>
            </a:fld>
            <a:endParaRPr lang="it-IT" altLang="it-IT"/>
          </a:p>
        </p:txBody>
      </p:sp>
    </p:spTree>
    <p:extLst>
      <p:ext uri="{BB962C8B-B14F-4D97-AF65-F5344CB8AC3E}">
        <p14:creationId xmlns:p14="http://schemas.microsoft.com/office/powerpoint/2010/main" val="40530467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t" anchorCtr="0" compatLnSpc="1">
            <a:prstTxWarp prst="textNoShape">
              <a:avLst/>
            </a:prstTxWarp>
          </a:bodyPr>
          <a:lstStyle>
            <a:lvl1pPr>
              <a:defRPr sz="1200">
                <a:latin typeface="Arial" charset="0"/>
                <a:ea typeface="ヒラギノ角ゴ Pro W3" charset="0"/>
                <a:cs typeface="ヒラギノ角ゴ Pro W3" charset="0"/>
              </a:defRPr>
            </a:lvl1pPr>
          </a:lstStyle>
          <a:p>
            <a:pPr>
              <a:defRPr/>
            </a:pPr>
            <a:endParaRPr lang="it-IT"/>
          </a:p>
        </p:txBody>
      </p:sp>
      <p:sp>
        <p:nvSpPr>
          <p:cNvPr id="4099" name="Rectangle 3"/>
          <p:cNvSpPr>
            <a:spLocks noGrp="1" noChangeArrowheads="1"/>
          </p:cNvSpPr>
          <p:nvPr>
            <p:ph type="dt" idx="1"/>
          </p:nvPr>
        </p:nvSpPr>
        <p:spPr bwMode="auto">
          <a:xfrm>
            <a:off x="3835824" y="1"/>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t" anchorCtr="0" compatLnSpc="1">
            <a:prstTxWarp prst="textNoShape">
              <a:avLst/>
            </a:prstTxWarp>
          </a:bodyPr>
          <a:lstStyle>
            <a:lvl1pPr algn="r">
              <a:defRPr sz="1200">
                <a:latin typeface="Arial" charset="0"/>
                <a:ea typeface="ヒラギノ角ゴ Pro W3" charset="0"/>
                <a:cs typeface="ヒラギノ角ゴ Pro W3" charset="0"/>
              </a:defRPr>
            </a:lvl1pPr>
          </a:lstStyle>
          <a:p>
            <a:pPr>
              <a:defRPr/>
            </a:pPr>
            <a:endParaRPr lang="it-IT"/>
          </a:p>
        </p:txBody>
      </p:sp>
      <p:sp>
        <p:nvSpPr>
          <p:cNvPr id="4100" name="Rectangle 4"/>
          <p:cNvSpPr>
            <a:spLocks noGrp="1" noRot="1" noChangeAspect="1" noChangeArrowheads="1" noTextEdit="1"/>
          </p:cNvSpPr>
          <p:nvPr>
            <p:ph type="sldImg" idx="2"/>
          </p:nvPr>
        </p:nvSpPr>
        <p:spPr bwMode="auto">
          <a:xfrm>
            <a:off x="909638" y="742950"/>
            <a:ext cx="4951412" cy="3714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02547" y="4705350"/>
            <a:ext cx="4964007" cy="445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4102" name="Rectangle 6"/>
          <p:cNvSpPr>
            <a:spLocks noGrp="1" noChangeArrowheads="1"/>
          </p:cNvSpPr>
          <p:nvPr>
            <p:ph type="ftr" sz="quarter" idx="4"/>
          </p:nvPr>
        </p:nvSpPr>
        <p:spPr bwMode="auto">
          <a:xfrm>
            <a:off x="0" y="9410700"/>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b" anchorCtr="0" compatLnSpc="1">
            <a:prstTxWarp prst="textNoShape">
              <a:avLst/>
            </a:prstTxWarp>
          </a:bodyPr>
          <a:lstStyle>
            <a:lvl1pPr>
              <a:defRPr sz="1200">
                <a:latin typeface="Arial" charset="0"/>
                <a:ea typeface="ヒラギノ角ゴ Pro W3" charset="0"/>
                <a:cs typeface="ヒラギノ角ゴ Pro W3" charset="0"/>
              </a:defRPr>
            </a:lvl1pPr>
          </a:lstStyle>
          <a:p>
            <a:pPr>
              <a:defRPr/>
            </a:pPr>
            <a:endParaRPr lang="it-IT"/>
          </a:p>
        </p:txBody>
      </p:sp>
      <p:sp>
        <p:nvSpPr>
          <p:cNvPr id="4103" name="Rectangle 7"/>
          <p:cNvSpPr>
            <a:spLocks noGrp="1" noChangeArrowheads="1"/>
          </p:cNvSpPr>
          <p:nvPr>
            <p:ph type="sldNum" sz="quarter" idx="5"/>
          </p:nvPr>
        </p:nvSpPr>
        <p:spPr bwMode="auto">
          <a:xfrm>
            <a:off x="3835824" y="9410700"/>
            <a:ext cx="2933277"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056" tIns="45528" rIns="91056" bIns="45528" numCol="1" anchor="b" anchorCtr="0" compatLnSpc="1">
            <a:prstTxWarp prst="textNoShape">
              <a:avLst/>
            </a:prstTxWarp>
          </a:bodyPr>
          <a:lstStyle>
            <a:lvl1pPr algn="r">
              <a:defRPr sz="1200"/>
            </a:lvl1pPr>
          </a:lstStyle>
          <a:p>
            <a:fld id="{FFD471A6-7463-41C5-866B-E59034FC3452}" type="slidenum">
              <a:rPr lang="it-IT" altLang="it-IT"/>
              <a:pPr/>
              <a:t>‹N›</a:t>
            </a:fld>
            <a:endParaRPr lang="it-IT" altLang="it-IT"/>
          </a:p>
        </p:txBody>
      </p:sp>
    </p:spTree>
    <p:extLst>
      <p:ext uri="{BB962C8B-B14F-4D97-AF65-F5344CB8AC3E}">
        <p14:creationId xmlns:p14="http://schemas.microsoft.com/office/powerpoint/2010/main" val="289058339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B45904D1-74DA-48F0-A077-3B339E445068}" type="slidenum">
              <a:rPr lang="it-IT" altLang="it-IT" sz="1200"/>
              <a:pPr/>
              <a:t>1</a:t>
            </a:fld>
            <a:endParaRPr lang="it-IT" altLang="it-IT" sz="1200"/>
          </a:p>
        </p:txBody>
      </p:sp>
      <p:sp>
        <p:nvSpPr>
          <p:cNvPr id="399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2291"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395114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10</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3858250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11</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3755556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12</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764096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13</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3278894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14</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20451537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15</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7563167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1D380546-CD9E-464C-9B0A-88A0E7BD41A4}" type="slidenum">
              <a:rPr lang="it-IT" altLang="it-IT" sz="1200"/>
              <a:pPr/>
              <a:t>22</a:t>
            </a:fld>
            <a:endParaRPr lang="it-IT" altLang="it-IT" sz="1200"/>
          </a:p>
        </p:txBody>
      </p:sp>
      <p:sp>
        <p:nvSpPr>
          <p:cNvPr id="1075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387"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41140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1D380546-CD9E-464C-9B0A-88A0E7BD41A4}" type="slidenum">
              <a:rPr lang="it-IT" altLang="it-IT" sz="1200"/>
              <a:pPr/>
              <a:t>25</a:t>
            </a:fld>
            <a:endParaRPr lang="it-IT" altLang="it-IT" sz="1200"/>
          </a:p>
        </p:txBody>
      </p:sp>
      <p:sp>
        <p:nvSpPr>
          <p:cNvPr id="1075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387"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41140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ヒラギノ角ゴ Pro W3" charset="-128"/>
              </a:defRPr>
            </a:lvl1pPr>
            <a:lvl2pPr marL="739830" indent="-284550">
              <a:defRPr sz="2400">
                <a:solidFill>
                  <a:schemeClr val="tx1"/>
                </a:solidFill>
                <a:latin typeface="Arial" panose="020B0604020202020204" pitchFamily="34" charset="0"/>
                <a:ea typeface="ヒラギノ角ゴ Pro W3" charset="-128"/>
              </a:defRPr>
            </a:lvl2pPr>
            <a:lvl3pPr marL="1138199" indent="-227640">
              <a:defRPr sz="2400">
                <a:solidFill>
                  <a:schemeClr val="tx1"/>
                </a:solidFill>
                <a:latin typeface="Arial" panose="020B0604020202020204" pitchFamily="34" charset="0"/>
                <a:ea typeface="ヒラギノ角ゴ Pro W3" charset="-128"/>
              </a:defRPr>
            </a:lvl3pPr>
            <a:lvl4pPr marL="1593479" indent="-227640">
              <a:defRPr sz="2400">
                <a:solidFill>
                  <a:schemeClr val="tx1"/>
                </a:solidFill>
                <a:latin typeface="Arial" panose="020B0604020202020204" pitchFamily="34" charset="0"/>
                <a:ea typeface="ヒラギノ角ゴ Pro W3" charset="-128"/>
              </a:defRPr>
            </a:lvl4pPr>
            <a:lvl5pPr marL="2048759" indent="-227640">
              <a:defRPr sz="2400">
                <a:solidFill>
                  <a:schemeClr val="tx1"/>
                </a:solidFill>
                <a:latin typeface="Arial" panose="020B0604020202020204"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9pPr>
          </a:lstStyle>
          <a:p>
            <a:fld id="{B545BAD5-37A4-4530-BF5F-24EB73074FFB}" type="slidenum">
              <a:rPr lang="it-IT" altLang="it-IT" sz="1200"/>
              <a:pPr/>
              <a:t>26</a:t>
            </a:fld>
            <a:endParaRPr lang="it-IT" altLang="it-IT"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it-IT" altLang="it-IT" smtClean="0">
              <a:latin typeface="Arial" panose="020B0604020202020204" pitchFamily="34" charset="0"/>
              <a:ea typeface="ヒラギノ角ゴ Pro W3" charset="-128"/>
            </a:endParaRPr>
          </a:p>
        </p:txBody>
      </p:sp>
    </p:spTree>
    <p:extLst>
      <p:ext uri="{BB962C8B-B14F-4D97-AF65-F5344CB8AC3E}">
        <p14:creationId xmlns:p14="http://schemas.microsoft.com/office/powerpoint/2010/main" val="1210536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ヒラギノ角ゴ Pro W3" charset="-128"/>
              </a:defRPr>
            </a:lvl1pPr>
            <a:lvl2pPr marL="739830" indent="-284550">
              <a:defRPr sz="2400">
                <a:solidFill>
                  <a:schemeClr val="tx1"/>
                </a:solidFill>
                <a:latin typeface="Arial" panose="020B0604020202020204" pitchFamily="34" charset="0"/>
                <a:ea typeface="ヒラギノ角ゴ Pro W3" charset="-128"/>
              </a:defRPr>
            </a:lvl2pPr>
            <a:lvl3pPr marL="1138199" indent="-227640">
              <a:defRPr sz="2400">
                <a:solidFill>
                  <a:schemeClr val="tx1"/>
                </a:solidFill>
                <a:latin typeface="Arial" panose="020B0604020202020204" pitchFamily="34" charset="0"/>
                <a:ea typeface="ヒラギノ角ゴ Pro W3" charset="-128"/>
              </a:defRPr>
            </a:lvl3pPr>
            <a:lvl4pPr marL="1593479" indent="-227640">
              <a:defRPr sz="2400">
                <a:solidFill>
                  <a:schemeClr val="tx1"/>
                </a:solidFill>
                <a:latin typeface="Arial" panose="020B0604020202020204" pitchFamily="34" charset="0"/>
                <a:ea typeface="ヒラギノ角ゴ Pro W3" charset="-128"/>
              </a:defRPr>
            </a:lvl4pPr>
            <a:lvl5pPr marL="2048759" indent="-227640">
              <a:defRPr sz="2400">
                <a:solidFill>
                  <a:schemeClr val="tx1"/>
                </a:solidFill>
                <a:latin typeface="Arial" panose="020B0604020202020204"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9pPr>
          </a:lstStyle>
          <a:p>
            <a:fld id="{B545BAD5-37A4-4530-BF5F-24EB73074FFB}" type="slidenum">
              <a:rPr lang="it-IT" altLang="it-IT" sz="1200"/>
              <a:pPr/>
              <a:t>27</a:t>
            </a:fld>
            <a:endParaRPr lang="it-IT" altLang="it-IT" sz="120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endParaRPr lang="it-IT" altLang="it-IT" smtClean="0">
              <a:latin typeface="Arial" panose="020B0604020202020204" pitchFamily="34" charset="0"/>
              <a:ea typeface="ヒラギノ角ゴ Pro W3" charset="-128"/>
            </a:endParaRPr>
          </a:p>
        </p:txBody>
      </p:sp>
    </p:spTree>
    <p:extLst>
      <p:ext uri="{BB962C8B-B14F-4D97-AF65-F5344CB8AC3E}">
        <p14:creationId xmlns:p14="http://schemas.microsoft.com/office/powerpoint/2010/main" val="1210536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1D380546-CD9E-464C-9B0A-88A0E7BD41A4}" type="slidenum">
              <a:rPr lang="it-IT" altLang="it-IT" sz="1200"/>
              <a:pPr/>
              <a:t>2</a:t>
            </a:fld>
            <a:endParaRPr lang="it-IT" altLang="it-IT" sz="1200"/>
          </a:p>
        </p:txBody>
      </p:sp>
      <p:sp>
        <p:nvSpPr>
          <p:cNvPr id="1075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387"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41140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8B9857EB-C1E0-467A-A5BF-0CC85D461AA2}" type="slidenum">
              <a:rPr lang="it-IT" altLang="it-IT" sz="1200"/>
              <a:pPr/>
              <a:t>28</a:t>
            </a:fld>
            <a:endParaRPr lang="it-IT" altLang="it-IT" sz="120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F14D988-8506-486A-97F7-40665F8EF2D7}" type="slidenum">
              <a:rPr lang="it-IT" altLang="it-IT" sz="1200"/>
              <a:pPr/>
              <a:t>30</a:t>
            </a:fld>
            <a:endParaRPr lang="it-IT" altLang="it-IT"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AB347BB7-A11C-45C9-B5A1-D77032C2CCF6}" type="slidenum">
              <a:rPr lang="it-IT" altLang="it-IT" sz="1200"/>
              <a:pPr/>
              <a:t>31</a:t>
            </a:fld>
            <a:endParaRPr lang="it-IT" altLang="it-IT"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F14D988-8506-486A-97F7-40665F8EF2D7}" type="slidenum">
              <a:rPr lang="it-IT" altLang="it-IT" sz="1200"/>
              <a:pPr/>
              <a:t>32</a:t>
            </a:fld>
            <a:endParaRPr lang="it-IT" altLang="it-IT" sz="120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AB347BB7-A11C-45C9-B5A1-D77032C2CCF6}" type="slidenum">
              <a:rPr lang="it-IT" altLang="it-IT" sz="1200"/>
              <a:pPr/>
              <a:t>33</a:t>
            </a:fld>
            <a:endParaRPr lang="it-IT" altLang="it-IT"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CC60B09-4522-48BC-B101-F1B28998A9FD}" type="slidenum">
              <a:rPr lang="it-IT" altLang="it-IT" sz="1200"/>
              <a:pPr/>
              <a:t>34</a:t>
            </a:fld>
            <a:endParaRPr lang="it-IT" altLang="it-IT"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CC60B09-4522-48BC-B101-F1B28998A9FD}" type="slidenum">
              <a:rPr lang="it-IT" altLang="it-IT" sz="1200"/>
              <a:pPr/>
              <a:t>35</a:t>
            </a:fld>
            <a:endParaRPr lang="it-IT" altLang="it-IT"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DE96EF4-E654-4C2B-B9FC-29635BB52C6A}" type="slidenum">
              <a:rPr lang="it-IT" altLang="it-IT" sz="1200"/>
              <a:pPr/>
              <a:t>36</a:t>
            </a:fld>
            <a:endParaRPr lang="it-IT" altLang="it-IT" sz="120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83B2535B-8600-4E1B-A4A7-78735521A0B9}" type="slidenum">
              <a:rPr lang="it-IT" altLang="it-IT" sz="1200"/>
              <a:pPr/>
              <a:t>37</a:t>
            </a:fld>
            <a:endParaRPr lang="it-IT" altLang="it-IT" sz="120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0552" indent="-284828" eaLnBrk="0" hangingPunct="0">
              <a:defRPr sz="2400">
                <a:solidFill>
                  <a:schemeClr val="tx1"/>
                </a:solidFill>
                <a:latin typeface="Arial" pitchFamily="34" charset="0"/>
                <a:ea typeface="ヒラギノ角ゴ Pro W3"/>
                <a:cs typeface="ヒラギノ角ゴ Pro W3"/>
              </a:defRPr>
            </a:lvl2pPr>
            <a:lvl3pPr marL="1139312" indent="-227863" eaLnBrk="0" hangingPunct="0">
              <a:defRPr sz="2400">
                <a:solidFill>
                  <a:schemeClr val="tx1"/>
                </a:solidFill>
                <a:latin typeface="Arial" pitchFamily="34" charset="0"/>
                <a:ea typeface="ヒラギノ角ゴ Pro W3"/>
                <a:cs typeface="ヒラギノ角ゴ Pro W3"/>
              </a:defRPr>
            </a:lvl3pPr>
            <a:lvl4pPr marL="1595037" indent="-227863" eaLnBrk="0" hangingPunct="0">
              <a:defRPr sz="2400">
                <a:solidFill>
                  <a:schemeClr val="tx1"/>
                </a:solidFill>
                <a:latin typeface="Arial" pitchFamily="34" charset="0"/>
                <a:ea typeface="ヒラギノ角ゴ Pro W3"/>
                <a:cs typeface="ヒラギノ角ゴ Pro W3"/>
              </a:defRPr>
            </a:lvl4pPr>
            <a:lvl5pPr marL="2050760" indent="-227863" eaLnBrk="0" hangingPunct="0">
              <a:defRPr sz="2400">
                <a:solidFill>
                  <a:schemeClr val="tx1"/>
                </a:solidFill>
                <a:latin typeface="Arial" pitchFamily="34" charset="0"/>
                <a:ea typeface="ヒラギノ角ゴ Pro W3"/>
                <a:cs typeface="ヒラギノ角ゴ Pro W3"/>
              </a:defRPr>
            </a:lvl5pPr>
            <a:lvl6pPr marL="2506486"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62210"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17935"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73659" indent="-227863"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0E9E82A9-8D04-4AAA-AFDF-8D7ED480C6A0}" type="slidenum">
              <a:rPr lang="it-IT" altLang="it-IT" sz="1200"/>
              <a:pPr/>
              <a:t>38</a:t>
            </a:fld>
            <a:endParaRPr lang="it-IT" altLang="it-IT" sz="120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latin typeface="Arial" pitchFamily="34" charset="0"/>
              <a:ea typeface="ヒラギノ角ゴ Pro W3"/>
              <a:cs typeface="ヒラギノ角ゴ Pro W3"/>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1D380546-CD9E-464C-9B0A-88A0E7BD41A4}" type="slidenum">
              <a:rPr lang="it-IT" altLang="it-IT" sz="1200"/>
              <a:pPr/>
              <a:t>3</a:t>
            </a:fld>
            <a:endParaRPr lang="it-IT" altLang="it-IT" sz="1200"/>
          </a:p>
        </p:txBody>
      </p:sp>
      <p:sp>
        <p:nvSpPr>
          <p:cNvPr id="1075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6387"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41140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4</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620517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5</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988088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6</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863593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7</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863593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8</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863593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lvl1pPr>
              <a:defRPr sz="2400">
                <a:solidFill>
                  <a:schemeClr val="tx1"/>
                </a:solidFill>
                <a:latin typeface="Arial" pitchFamily="34" charset="0"/>
                <a:ea typeface="ヒラギノ角ゴ Pro W3" charset="-128"/>
              </a:defRPr>
            </a:lvl1pPr>
            <a:lvl2pPr marL="739830" indent="-284550">
              <a:defRPr sz="2400">
                <a:solidFill>
                  <a:schemeClr val="tx1"/>
                </a:solidFill>
                <a:latin typeface="Arial" pitchFamily="34" charset="0"/>
                <a:ea typeface="ヒラギノ角ゴ Pro W3" charset="-128"/>
              </a:defRPr>
            </a:lvl2pPr>
            <a:lvl3pPr marL="1138199" indent="-227640">
              <a:defRPr sz="2400">
                <a:solidFill>
                  <a:schemeClr val="tx1"/>
                </a:solidFill>
                <a:latin typeface="Arial" pitchFamily="34" charset="0"/>
                <a:ea typeface="ヒラギノ角ゴ Pro W3" charset="-128"/>
              </a:defRPr>
            </a:lvl3pPr>
            <a:lvl4pPr marL="1593479" indent="-227640">
              <a:defRPr sz="2400">
                <a:solidFill>
                  <a:schemeClr val="tx1"/>
                </a:solidFill>
                <a:latin typeface="Arial" pitchFamily="34" charset="0"/>
                <a:ea typeface="ヒラギノ角ゴ Pro W3" charset="-128"/>
              </a:defRPr>
            </a:lvl4pPr>
            <a:lvl5pPr marL="2048759" indent="-227640">
              <a:defRPr sz="2400">
                <a:solidFill>
                  <a:schemeClr val="tx1"/>
                </a:solidFill>
                <a:latin typeface="Arial" pitchFamily="34" charset="0"/>
                <a:ea typeface="ヒラギノ角ゴ Pro W3" charset="-128"/>
              </a:defRPr>
            </a:lvl5pPr>
            <a:lvl6pPr marL="2504039" indent="-227640" eaLnBrk="0" fontAlgn="base" hangingPunct="0">
              <a:spcBef>
                <a:spcPct val="0"/>
              </a:spcBef>
              <a:spcAft>
                <a:spcPct val="0"/>
              </a:spcAft>
              <a:defRPr sz="2400">
                <a:solidFill>
                  <a:schemeClr val="tx1"/>
                </a:solidFill>
                <a:latin typeface="Arial" pitchFamily="34" charset="0"/>
                <a:ea typeface="ヒラギノ角ゴ Pro W3" charset="-128"/>
              </a:defRPr>
            </a:lvl6pPr>
            <a:lvl7pPr marL="2959318" indent="-227640" eaLnBrk="0" fontAlgn="base" hangingPunct="0">
              <a:spcBef>
                <a:spcPct val="0"/>
              </a:spcBef>
              <a:spcAft>
                <a:spcPct val="0"/>
              </a:spcAft>
              <a:defRPr sz="2400">
                <a:solidFill>
                  <a:schemeClr val="tx1"/>
                </a:solidFill>
                <a:latin typeface="Arial" pitchFamily="34" charset="0"/>
                <a:ea typeface="ヒラギノ角ゴ Pro W3" charset="-128"/>
              </a:defRPr>
            </a:lvl7pPr>
            <a:lvl8pPr marL="3414598" indent="-227640" eaLnBrk="0" fontAlgn="base" hangingPunct="0">
              <a:spcBef>
                <a:spcPct val="0"/>
              </a:spcBef>
              <a:spcAft>
                <a:spcPct val="0"/>
              </a:spcAft>
              <a:defRPr sz="2400">
                <a:solidFill>
                  <a:schemeClr val="tx1"/>
                </a:solidFill>
                <a:latin typeface="Arial" pitchFamily="34" charset="0"/>
                <a:ea typeface="ヒラギノ角ゴ Pro W3" charset="-128"/>
              </a:defRPr>
            </a:lvl8pPr>
            <a:lvl9pPr marL="3869878" indent="-22764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54873474-DF28-4DB1-8603-4FF30F933262}" type="slidenum">
              <a:rPr lang="it-IT" altLang="it-IT" sz="1200"/>
              <a:pPr/>
              <a:t>9</a:t>
            </a:fld>
            <a:endParaRPr lang="it-IT" altLang="it-IT" sz="1200"/>
          </a:p>
        </p:txBody>
      </p:sp>
      <p:sp>
        <p:nvSpPr>
          <p:cNvPr id="4608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8435" name="Rectangle 3"/>
          <p:cNvSpPr>
            <a:spLocks noGrp="1" noChangeArrowheads="1"/>
          </p:cNvSpPr>
          <p:nvPr>
            <p:ph type="body" idx="1"/>
          </p:nvPr>
        </p:nvSpPr>
        <p:spPr>
          <a:noFill/>
        </p:spPr>
        <p:txBody>
          <a:bodyPr/>
          <a:lstStyle/>
          <a:p>
            <a:pPr eaLnBrk="1" hangingPunct="1"/>
            <a:endParaRPr lang="it-IT" altLang="it-IT" smtClean="0">
              <a:latin typeface="Arial" pitchFamily="34" charset="0"/>
              <a:ea typeface="ヒラギノ角ゴ Pro W3" charset="-128"/>
            </a:endParaRPr>
          </a:p>
        </p:txBody>
      </p:sp>
    </p:spTree>
    <p:extLst>
      <p:ext uri="{BB962C8B-B14F-4D97-AF65-F5344CB8AC3E}">
        <p14:creationId xmlns:p14="http://schemas.microsoft.com/office/powerpoint/2010/main" val="18635931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889000" y="2286000"/>
            <a:ext cx="6845300" cy="1143000"/>
          </a:xfrm>
        </p:spPr>
        <p:txBody>
          <a:bodyPr anchor="ctr"/>
          <a:lstStyle>
            <a:lvl1pPr algn="l">
              <a:defRPr/>
            </a:lvl1pPr>
          </a:lstStyle>
          <a:p>
            <a:pPr lvl="0"/>
            <a:r>
              <a:rPr lang="it-IT" noProof="0" dirty="0" smtClean="0"/>
              <a:t>Fare clic per modificare stile</a:t>
            </a:r>
          </a:p>
        </p:txBody>
      </p:sp>
      <p:sp>
        <p:nvSpPr>
          <p:cNvPr id="37891" name="Rectangle 3"/>
          <p:cNvSpPr>
            <a:spLocks noGrp="1" noChangeArrowheads="1"/>
          </p:cNvSpPr>
          <p:nvPr>
            <p:ph type="subTitle" idx="1"/>
          </p:nvPr>
        </p:nvSpPr>
        <p:spPr>
          <a:xfrm>
            <a:off x="889000" y="3886200"/>
            <a:ext cx="6845300" cy="1752600"/>
          </a:xfrm>
        </p:spPr>
        <p:txBody>
          <a:bodyPr/>
          <a:lstStyle>
            <a:lvl1pPr marL="0" indent="0" algn="l">
              <a:buFontTx/>
              <a:buNone/>
              <a:defRPr/>
            </a:lvl1pPr>
          </a:lstStyle>
          <a:p>
            <a:pPr lvl="0"/>
            <a:r>
              <a:rPr lang="it-IT" noProof="0" dirty="0" smtClean="0"/>
              <a:t>Fare clic per modificare lo stile del sottotitolo dello schema</a:t>
            </a:r>
          </a:p>
        </p:txBody>
      </p:sp>
      <p:sp>
        <p:nvSpPr>
          <p:cNvPr id="4" name="Rectangle 4"/>
          <p:cNvSpPr>
            <a:spLocks noGrp="1" noChangeArrowheads="1"/>
          </p:cNvSpPr>
          <p:nvPr>
            <p:ph type="dt" sz="half" idx="10"/>
          </p:nvPr>
        </p:nvSpPr>
        <p:spPr>
          <a:extLst>
            <a:ext uri="{FAA26D3D-D897-4be2-8F04-BA451C77F1D7}">
              <ma14:placeholderFlag xmlns="" xmlns:ma14="http://schemas.microsoft.com/office/mac/drawingml/2011/main" val="1"/>
            </a:ext>
          </a:extLst>
        </p:spPr>
        <p:txBody>
          <a:bodyPr/>
          <a:lstStyle>
            <a:lvl1pPr>
              <a:defRPr/>
            </a:lvl1pPr>
          </a:lstStyle>
          <a:p>
            <a:pPr>
              <a:defRPr/>
            </a:pPr>
            <a:endParaRPr lang="it-IT"/>
          </a:p>
        </p:txBody>
      </p:sp>
      <p:sp>
        <p:nvSpPr>
          <p:cNvPr id="5" name="Rectangle 5"/>
          <p:cNvSpPr>
            <a:spLocks noGrp="1" noChangeArrowheads="1"/>
          </p:cNvSpPr>
          <p:nvPr>
            <p:ph type="ftr" sz="quarter" idx="11"/>
          </p:nvPr>
        </p:nvSpPr>
        <p:spPr>
          <a:extLst>
            <a:ext uri="{FAA26D3D-D897-4be2-8F04-BA451C77F1D7}">
              <ma14:placeholderFlag xmlns="" xmlns:ma14="http://schemas.microsoft.com/office/mac/drawingml/2011/main" val="1"/>
            </a:ext>
          </a:extLst>
        </p:spPr>
        <p:txBody>
          <a:bodyPr/>
          <a:lstStyle>
            <a:lvl1pPr>
              <a:defRPr/>
            </a:lvl1pPr>
          </a:lstStyle>
          <a:p>
            <a:pPr>
              <a:defRPr/>
            </a:pPr>
            <a:endParaRPr lang="it-IT"/>
          </a:p>
        </p:txBody>
      </p:sp>
      <p:sp>
        <p:nvSpPr>
          <p:cNvPr id="6" name="Rectangle 6"/>
          <p:cNvSpPr>
            <a:spLocks noGrp="1" noChangeArrowheads="1"/>
          </p:cNvSpPr>
          <p:nvPr>
            <p:ph type="sldNum" sz="quarter" idx="12"/>
          </p:nvPr>
        </p:nvSpPr>
        <p:spPr>
          <a:xfrm>
            <a:off x="6553200" y="6248400"/>
            <a:ext cx="1905000" cy="457200"/>
          </a:xfrm>
          <a:extLst>
            <a:ext uri="{FAA26D3D-D897-4be2-8F04-BA451C77F1D7}">
              <ma14:placeholderFlag xmlns="" xmlns:ma14="http://schemas.microsoft.com/office/mac/drawingml/2011/main" val="1"/>
            </a:ext>
          </a:extLst>
        </p:spPr>
        <p:txBody>
          <a:bodyPr/>
          <a:lstStyle>
            <a:lvl1pPr>
              <a:defRPr/>
            </a:lvl1pPr>
          </a:lstStyle>
          <a:p>
            <a:fld id="{F763F06A-6252-4108-A360-999F9D129DD5}" type="slidenum">
              <a:rPr lang="it-IT" altLang="it-IT"/>
              <a:pPr/>
              <a:t>‹N›</a:t>
            </a:fld>
            <a:endParaRPr lang="it-IT" altLang="it-IT"/>
          </a:p>
        </p:txBody>
      </p:sp>
    </p:spTree>
    <p:extLst>
      <p:ext uri="{BB962C8B-B14F-4D97-AF65-F5344CB8AC3E}">
        <p14:creationId xmlns:p14="http://schemas.microsoft.com/office/powerpoint/2010/main" val="2419487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901700" y="280988"/>
            <a:ext cx="6680200" cy="1014412"/>
          </a:xfrm>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fld id="{B9B39A27-9302-478F-BB96-21FB6345D404}" type="slidenum">
              <a:rPr lang="it-IT" altLang="it-IT"/>
              <a:pPr/>
              <a:t>‹N›</a:t>
            </a:fld>
            <a:endParaRPr lang="it-IT" altLang="it-IT"/>
          </a:p>
        </p:txBody>
      </p:sp>
    </p:spTree>
    <p:extLst>
      <p:ext uri="{BB962C8B-B14F-4D97-AF65-F5344CB8AC3E}">
        <p14:creationId xmlns:p14="http://schemas.microsoft.com/office/powerpoint/2010/main" val="3030943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901700" y="280988"/>
            <a:ext cx="6680200" cy="1001712"/>
          </a:xfrm>
        </p:spPr>
        <p:txBody>
          <a:bodyPr/>
          <a:lstStyle/>
          <a:p>
            <a:r>
              <a:rPr lang="it-IT" dirty="0" smtClean="0"/>
              <a:t>Fare clic per modificare stile</a:t>
            </a:r>
            <a:endParaRPr lang="it-IT" dirty="0"/>
          </a:p>
        </p:txBody>
      </p:sp>
      <p:sp>
        <p:nvSpPr>
          <p:cNvPr id="3" name="Segnaposto contenuto 2"/>
          <p:cNvSpPr>
            <a:spLocks noGrp="1"/>
          </p:cNvSpPr>
          <p:nvPr>
            <p:ph sz="half" idx="1"/>
          </p:nvPr>
        </p:nvSpPr>
        <p:spPr>
          <a:xfrm>
            <a:off x="889000" y="1498600"/>
            <a:ext cx="3536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578350" y="1498600"/>
            <a:ext cx="3536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fld id="{C6C2F1BA-4392-4559-A775-BF6E293B6DCA}" type="slidenum">
              <a:rPr lang="it-IT" altLang="it-IT"/>
              <a:pPr/>
              <a:t>‹N›</a:t>
            </a:fld>
            <a:endParaRPr lang="it-IT" altLang="it-IT"/>
          </a:p>
        </p:txBody>
      </p:sp>
    </p:spTree>
    <p:extLst>
      <p:ext uri="{BB962C8B-B14F-4D97-AF65-F5344CB8AC3E}">
        <p14:creationId xmlns:p14="http://schemas.microsoft.com/office/powerpoint/2010/main" val="158827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fld id="{75C7F456-B229-4643-A2EE-07D38721F010}" type="slidenum">
              <a:rPr lang="it-IT" altLang="it-IT"/>
              <a:pPr/>
              <a:t>‹N›</a:t>
            </a:fld>
            <a:endParaRPr lang="it-IT" altLang="it-IT"/>
          </a:p>
        </p:txBody>
      </p:sp>
    </p:spTree>
    <p:extLst>
      <p:ext uri="{BB962C8B-B14F-4D97-AF65-F5344CB8AC3E}">
        <p14:creationId xmlns:p14="http://schemas.microsoft.com/office/powerpoint/2010/main" val="1571446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fld id="{D11067BE-CA6C-491B-AA8B-7BC2E93FB296}" type="slidenum">
              <a:rPr lang="it-IT" altLang="it-IT"/>
              <a:pPr/>
              <a:t>‹N›</a:t>
            </a:fld>
            <a:endParaRPr lang="it-IT" altLang="it-IT"/>
          </a:p>
        </p:txBody>
      </p:sp>
    </p:spTree>
    <p:extLst>
      <p:ext uri="{BB962C8B-B14F-4D97-AF65-F5344CB8AC3E}">
        <p14:creationId xmlns:p14="http://schemas.microsoft.com/office/powerpoint/2010/main" val="2450436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92175" y="1069975"/>
            <a:ext cx="3008313" cy="1162050"/>
          </a:xfrm>
        </p:spPr>
        <p:txBody>
          <a:bodyPr anchor="b"/>
          <a:lstStyle>
            <a:lvl1pPr algn="l">
              <a:defRPr sz="2000" b="1"/>
            </a:lvl1pPr>
          </a:lstStyle>
          <a:p>
            <a:r>
              <a:rPr lang="it-IT" dirty="0" smtClean="0"/>
              <a:t>Fare clic per modificare stile</a:t>
            </a:r>
            <a:endParaRPr lang="it-IT" dirty="0"/>
          </a:p>
        </p:txBody>
      </p:sp>
      <p:sp>
        <p:nvSpPr>
          <p:cNvPr id="3" name="Segnaposto contenuto 2"/>
          <p:cNvSpPr>
            <a:spLocks noGrp="1"/>
          </p:cNvSpPr>
          <p:nvPr>
            <p:ph idx="1"/>
          </p:nvPr>
        </p:nvSpPr>
        <p:spPr>
          <a:xfrm>
            <a:off x="4010025" y="273050"/>
            <a:ext cx="35337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892175" y="2232026"/>
            <a:ext cx="3008313" cy="38941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fld id="{E1075FDF-8F8F-4894-94D0-9BB45BE183EE}" type="slidenum">
              <a:rPr lang="it-IT" altLang="it-IT"/>
              <a:pPr/>
              <a:t>‹N›</a:t>
            </a:fld>
            <a:endParaRPr lang="it-IT" altLang="it-IT"/>
          </a:p>
        </p:txBody>
      </p:sp>
    </p:spTree>
    <p:extLst>
      <p:ext uri="{BB962C8B-B14F-4D97-AF65-F5344CB8AC3E}">
        <p14:creationId xmlns:p14="http://schemas.microsoft.com/office/powerpoint/2010/main" val="3144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fld id="{E7D4F22B-A627-499B-A39B-E795836979FA}" type="slidenum">
              <a:rPr lang="it-IT" altLang="it-IT"/>
              <a:pPr/>
              <a:t>‹N›</a:t>
            </a:fld>
            <a:endParaRPr lang="it-IT" altLang="it-IT"/>
          </a:p>
        </p:txBody>
      </p:sp>
    </p:spTree>
    <p:extLst>
      <p:ext uri="{BB962C8B-B14F-4D97-AF65-F5344CB8AC3E}">
        <p14:creationId xmlns:p14="http://schemas.microsoft.com/office/powerpoint/2010/main" val="129871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Layout personalizzato">
    <p:spTree>
      <p:nvGrpSpPr>
        <p:cNvPr id="1" name=""/>
        <p:cNvGrpSpPr/>
        <p:nvPr/>
      </p:nvGrpSpPr>
      <p:grpSpPr>
        <a:xfrm>
          <a:off x="0" y="0"/>
          <a:ext cx="0" cy="0"/>
          <a:chOff x="0" y="0"/>
          <a:chExt cx="0" cy="0"/>
        </a:xfrm>
      </p:grpSpPr>
      <p:sp>
        <p:nvSpPr>
          <p:cNvPr id="4" name="Segnaposto piè di pagina 3"/>
          <p:cNvSpPr>
            <a:spLocks noGrp="1"/>
          </p:cNvSpPr>
          <p:nvPr>
            <p:ph type="ftr" sz="quarter" idx="11"/>
          </p:nvPr>
        </p:nvSpPr>
        <p:spPr>
          <a:xfrm>
            <a:off x="634181" y="6365528"/>
            <a:ext cx="4028604" cy="365125"/>
          </a:xfrm>
        </p:spPr>
        <p:txBody>
          <a:bodyPr/>
          <a:lstStyle/>
          <a:p>
            <a:r>
              <a:rPr lang="it-IT" smtClean="0"/>
              <a:t>Titolo Evento Finanza Locale</a:t>
            </a:r>
            <a:endParaRPr lang="it-IT" dirty="0"/>
          </a:p>
        </p:txBody>
      </p:sp>
      <p:sp>
        <p:nvSpPr>
          <p:cNvPr id="5" name="Segnaposto numero diapositiva 4"/>
          <p:cNvSpPr>
            <a:spLocks noGrp="1"/>
          </p:cNvSpPr>
          <p:nvPr>
            <p:ph type="sldNum" sz="quarter" idx="12"/>
          </p:nvPr>
        </p:nvSpPr>
        <p:spPr/>
        <p:txBody>
          <a:bodyPr/>
          <a:lstStyle/>
          <a:p>
            <a:fld id="{C121BA9E-CF39-5A4C-A796-CE277B4E7A22}" type="slidenum">
              <a:rPr lang="it-IT" smtClean="0"/>
              <a:pPr/>
              <a:t>‹N›</a:t>
            </a:fld>
            <a:endParaRPr lang="it-IT" dirty="0"/>
          </a:p>
        </p:txBody>
      </p:sp>
      <p:sp>
        <p:nvSpPr>
          <p:cNvPr id="6" name="Segnaposto titolo 1"/>
          <p:cNvSpPr>
            <a:spLocks noGrp="1"/>
          </p:cNvSpPr>
          <p:nvPr>
            <p:ph type="title" hasCustomPrompt="1"/>
          </p:nvPr>
        </p:nvSpPr>
        <p:spPr>
          <a:xfrm>
            <a:off x="1559624" y="2182951"/>
            <a:ext cx="5544784" cy="1034104"/>
          </a:xfrm>
          <a:prstGeom prst="rect">
            <a:avLst/>
          </a:prstGeom>
        </p:spPr>
        <p:txBody>
          <a:bodyPr vert="horz" lIns="91440" tIns="45720" rIns="91440" bIns="45720" rtlCol="0" anchor="t">
            <a:normAutofit/>
          </a:bodyPr>
          <a:lstStyle/>
          <a:p>
            <a:r>
              <a:rPr lang="it-IT" dirty="0" smtClean="0"/>
              <a:t>Titolo apertura</a:t>
            </a:r>
            <a:br>
              <a:rPr lang="it-IT" dirty="0" smtClean="0"/>
            </a:br>
            <a:r>
              <a:rPr lang="it-IT" dirty="0" smtClean="0"/>
              <a:t>argomento</a:t>
            </a:r>
            <a:endParaRPr lang="it-IT" dirty="0"/>
          </a:p>
        </p:txBody>
      </p:sp>
      <p:sp>
        <p:nvSpPr>
          <p:cNvPr id="7" name="Segnaposto testo 2"/>
          <p:cNvSpPr>
            <a:spLocks noGrp="1"/>
          </p:cNvSpPr>
          <p:nvPr>
            <p:ph idx="1" hasCustomPrompt="1"/>
          </p:nvPr>
        </p:nvSpPr>
        <p:spPr>
          <a:xfrm>
            <a:off x="1559623" y="3378231"/>
            <a:ext cx="5544785" cy="1160460"/>
          </a:xfrm>
          <a:prstGeom prst="rect">
            <a:avLst/>
          </a:prstGeom>
        </p:spPr>
        <p:txBody>
          <a:bodyPr vert="horz" lIns="91440" tIns="45720" rIns="91440" bIns="45720" rtlCol="0">
            <a:normAutofit/>
          </a:bodyPr>
          <a:lstStyle>
            <a:lvl1pPr>
              <a:defRPr sz="1875">
                <a:latin typeface="Arial"/>
                <a:cs typeface="Arial"/>
              </a:defRPr>
            </a:lvl1pPr>
          </a:lstStyle>
          <a:p>
            <a:pPr lvl="0"/>
            <a:r>
              <a:rPr lang="it-IT" dirty="0" smtClean="0"/>
              <a:t>Sottotitolo apertura</a:t>
            </a:r>
          </a:p>
          <a:p>
            <a:pPr lvl="0"/>
            <a:r>
              <a:rPr lang="it-IT" dirty="0" smtClean="0"/>
              <a:t>argomento</a:t>
            </a:r>
            <a:endParaRPr lang="it-IT" dirty="0"/>
          </a:p>
        </p:txBody>
      </p:sp>
    </p:spTree>
    <p:extLst>
      <p:ext uri="{BB962C8B-B14F-4D97-AF65-F5344CB8AC3E}">
        <p14:creationId xmlns:p14="http://schemas.microsoft.com/office/powerpoint/2010/main" val="66190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01700" y="280988"/>
            <a:ext cx="6680200" cy="7731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stile su due righe </a:t>
            </a:r>
          </a:p>
        </p:txBody>
      </p:sp>
      <p:sp>
        <p:nvSpPr>
          <p:cNvPr id="1027" name="Rectangle 3"/>
          <p:cNvSpPr>
            <a:spLocks noGrp="1" noChangeArrowheads="1"/>
          </p:cNvSpPr>
          <p:nvPr>
            <p:ph type="body" idx="1"/>
          </p:nvPr>
        </p:nvSpPr>
        <p:spPr bwMode="auto">
          <a:xfrm>
            <a:off x="904875" y="1511300"/>
            <a:ext cx="72263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a:latin typeface="Arial" charset="0"/>
                <a:ea typeface="ヒラギノ角ゴ Pro W3" charset="0"/>
              </a:defRPr>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a:latin typeface="Arial" charset="0"/>
                <a:ea typeface="ヒラギノ角ゴ Pro W3" charset="0"/>
              </a:defRPr>
            </a:lvl1pPr>
          </a:lstStyle>
          <a:p>
            <a:pPr>
              <a:defRPr/>
            </a:pPr>
            <a:endParaRPr lang="it-IT"/>
          </a:p>
        </p:txBody>
      </p:sp>
      <p:sp>
        <p:nvSpPr>
          <p:cNvPr id="1030" name="Rectangle 6"/>
          <p:cNvSpPr>
            <a:spLocks noGrp="1" noChangeArrowheads="1"/>
          </p:cNvSpPr>
          <p:nvPr>
            <p:ph type="sldNum" sz="quarter" idx="4"/>
          </p:nvPr>
        </p:nvSpPr>
        <p:spPr bwMode="auto">
          <a:xfrm>
            <a:off x="8131175" y="6299200"/>
            <a:ext cx="7302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200"/>
            </a:lvl1pPr>
          </a:lstStyle>
          <a:p>
            <a:fld id="{F78E2C51-AE4F-4C3B-90C7-81E445F037D5}"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795" r:id="rId1"/>
    <p:sldLayoutId id="2147483789" r:id="rId2"/>
    <p:sldLayoutId id="2147483790" r:id="rId3"/>
    <p:sldLayoutId id="2147483791" r:id="rId4"/>
    <p:sldLayoutId id="2147483792" r:id="rId5"/>
    <p:sldLayoutId id="2147483793" r:id="rId6"/>
    <p:sldLayoutId id="2147483794" r:id="rId7"/>
    <p:sldLayoutId id="2147483796" r:id="rId8"/>
  </p:sldLayoutIdLst>
  <p:hf hdr="0" ftr="0" dt="0"/>
  <p:txStyles>
    <p:titleStyle>
      <a:lvl1pPr algn="l" rtl="0" eaLnBrk="0" fontAlgn="base" hangingPunct="0">
        <a:spcBef>
          <a:spcPct val="0"/>
        </a:spcBef>
        <a:spcAft>
          <a:spcPct val="0"/>
        </a:spcAft>
        <a:defRPr sz="2800" b="1">
          <a:solidFill>
            <a:srgbClr val="005E7D"/>
          </a:solidFill>
          <a:latin typeface="Arial"/>
          <a:ea typeface="+mj-ea"/>
          <a:cs typeface="+mj-cs"/>
        </a:defRPr>
      </a:lvl1pPr>
      <a:lvl2pPr algn="l" rtl="0" eaLnBrk="0" fontAlgn="base" hangingPunct="0">
        <a:spcBef>
          <a:spcPct val="0"/>
        </a:spcBef>
        <a:spcAft>
          <a:spcPct val="0"/>
        </a:spcAft>
        <a:defRPr sz="2800" b="1">
          <a:solidFill>
            <a:srgbClr val="005E7D"/>
          </a:solidFill>
          <a:latin typeface="Arial" charset="0"/>
          <a:ea typeface="ヒラギノ角ゴ Pro W3" charset="0"/>
          <a:cs typeface="ヒラギノ角ゴ Pro W3" charset="0"/>
        </a:defRPr>
      </a:lvl2pPr>
      <a:lvl3pPr algn="l" rtl="0" eaLnBrk="0" fontAlgn="base" hangingPunct="0">
        <a:spcBef>
          <a:spcPct val="0"/>
        </a:spcBef>
        <a:spcAft>
          <a:spcPct val="0"/>
        </a:spcAft>
        <a:defRPr sz="2800" b="1">
          <a:solidFill>
            <a:srgbClr val="005E7D"/>
          </a:solidFill>
          <a:latin typeface="Arial" charset="0"/>
          <a:ea typeface="ヒラギノ角ゴ Pro W3" charset="0"/>
          <a:cs typeface="ヒラギノ角ゴ Pro W3" charset="0"/>
        </a:defRPr>
      </a:lvl3pPr>
      <a:lvl4pPr algn="l" rtl="0" eaLnBrk="0" fontAlgn="base" hangingPunct="0">
        <a:spcBef>
          <a:spcPct val="0"/>
        </a:spcBef>
        <a:spcAft>
          <a:spcPct val="0"/>
        </a:spcAft>
        <a:defRPr sz="2800" b="1">
          <a:solidFill>
            <a:srgbClr val="005E7D"/>
          </a:solidFill>
          <a:latin typeface="Arial" charset="0"/>
          <a:ea typeface="ヒラギノ角ゴ Pro W3" charset="0"/>
          <a:cs typeface="ヒラギノ角ゴ Pro W3" charset="0"/>
        </a:defRPr>
      </a:lvl4pPr>
      <a:lvl5pPr algn="l" rtl="0" eaLnBrk="0" fontAlgn="base" hangingPunct="0">
        <a:spcBef>
          <a:spcPct val="0"/>
        </a:spcBef>
        <a:spcAft>
          <a:spcPct val="0"/>
        </a:spcAft>
        <a:defRPr sz="2800" b="1">
          <a:solidFill>
            <a:srgbClr val="005E7D"/>
          </a:solidFill>
          <a:latin typeface="Arial" charset="0"/>
          <a:ea typeface="ヒラギノ角ゴ Pro W3" charset="0"/>
          <a:cs typeface="ヒラギノ角ゴ Pro W3" charset="0"/>
        </a:defRPr>
      </a:lvl5pPr>
      <a:lvl6pPr marL="457200" algn="l" rtl="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algn="l" rtl="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algn="l" rtl="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algn="l" rtl="0" fontAlgn="base">
        <a:spcBef>
          <a:spcPct val="0"/>
        </a:spcBef>
        <a:spcAft>
          <a:spcPct val="0"/>
        </a:spcAft>
        <a:defRPr sz="2800" b="1">
          <a:solidFill>
            <a:srgbClr val="005E7D"/>
          </a:solidFill>
          <a:latin typeface="Arial" charset="0"/>
          <a:ea typeface="ヒラギノ角ゴ Pro W3" charset="0"/>
          <a:cs typeface="ヒラギノ角ゴ Pro W3" charset="0"/>
        </a:defRPr>
      </a:lvl9pPr>
    </p:titleStyle>
    <p:bodyStyle>
      <a:lvl1pPr marL="342900" indent="-342900" algn="l" rtl="0" eaLnBrk="0" fontAlgn="base" hangingPunct="0">
        <a:spcBef>
          <a:spcPct val="20000"/>
        </a:spcBef>
        <a:spcAft>
          <a:spcPct val="0"/>
        </a:spcAft>
        <a:buChar char="•"/>
        <a:defRPr sz="2800">
          <a:solidFill>
            <a:schemeClr val="tx1"/>
          </a:solidFill>
          <a:latin typeface="Arial"/>
          <a:ea typeface="+mn-ea"/>
          <a:cs typeface="+mn-cs"/>
        </a:defRPr>
      </a:lvl1pPr>
      <a:lvl2pPr marL="742950" indent="-285750" algn="l" rtl="0" eaLnBrk="0" fontAlgn="base" hangingPunct="0">
        <a:spcBef>
          <a:spcPct val="20000"/>
        </a:spcBef>
        <a:spcAft>
          <a:spcPct val="0"/>
        </a:spcAft>
        <a:buChar char="–"/>
        <a:defRPr sz="2400">
          <a:solidFill>
            <a:schemeClr val="tx1"/>
          </a:solidFill>
          <a:latin typeface="Arial"/>
          <a:ea typeface="+mn-ea"/>
          <a:cs typeface="+mn-cs"/>
        </a:defRPr>
      </a:lvl2pPr>
      <a:lvl3pPr marL="1143000" indent="-228600" algn="l" rtl="0" eaLnBrk="0" fontAlgn="base" hangingPunct="0">
        <a:spcBef>
          <a:spcPct val="20000"/>
        </a:spcBef>
        <a:spcAft>
          <a:spcPct val="0"/>
        </a:spcAft>
        <a:buChar char="•"/>
        <a:defRPr sz="2000">
          <a:solidFill>
            <a:schemeClr val="tx1"/>
          </a:solidFill>
          <a:latin typeface="Arial"/>
          <a:ea typeface="+mn-ea"/>
          <a:cs typeface="+mn-cs"/>
        </a:defRPr>
      </a:lvl3pPr>
      <a:lvl4pPr marL="1600200" indent="-228600" algn="l" rtl="0" eaLnBrk="0" fontAlgn="base" hangingPunct="0">
        <a:spcBef>
          <a:spcPct val="20000"/>
        </a:spcBef>
        <a:spcAft>
          <a:spcPct val="0"/>
        </a:spcAft>
        <a:buChar char="–"/>
        <a:defRPr>
          <a:solidFill>
            <a:schemeClr val="tx1"/>
          </a:solidFill>
          <a:latin typeface="Arial"/>
          <a:ea typeface="+mn-ea"/>
          <a:cs typeface="+mn-cs"/>
        </a:defRPr>
      </a:lvl4pPr>
      <a:lvl5pPr marL="2057400" indent="-228600" algn="l" rtl="0" eaLnBrk="0" fontAlgn="base" hangingPunct="0">
        <a:spcBef>
          <a:spcPct val="20000"/>
        </a:spcBef>
        <a:spcAft>
          <a:spcPct val="0"/>
        </a:spcAft>
        <a:buChar char="»"/>
        <a:defRPr>
          <a:solidFill>
            <a:schemeClr val="tx1"/>
          </a:solidFill>
          <a:latin typeface="Arial"/>
          <a:ea typeface="+mn-ea"/>
          <a:cs typeface="+mn-cs"/>
        </a:defRPr>
      </a:lvl5pPr>
      <a:lvl6pPr marL="2514600" indent="-228600" algn="l" rtl="0" fontAlgn="base">
        <a:spcBef>
          <a:spcPct val="20000"/>
        </a:spcBef>
        <a:spcAft>
          <a:spcPct val="0"/>
        </a:spcAft>
        <a:buChar char="»"/>
        <a:defRPr>
          <a:solidFill>
            <a:schemeClr val="tx1"/>
          </a:solidFill>
          <a:latin typeface="+mn-lt"/>
          <a:ea typeface="+mn-ea"/>
          <a:cs typeface="+mn-cs"/>
        </a:defRPr>
      </a:lvl6pPr>
      <a:lvl7pPr marL="2971800" indent="-228600" algn="l" rtl="0" fontAlgn="base">
        <a:spcBef>
          <a:spcPct val="20000"/>
        </a:spcBef>
        <a:spcAft>
          <a:spcPct val="0"/>
        </a:spcAft>
        <a:buChar char="»"/>
        <a:defRPr>
          <a:solidFill>
            <a:schemeClr val="tx1"/>
          </a:solidFill>
          <a:latin typeface="+mn-lt"/>
          <a:ea typeface="+mn-ea"/>
          <a:cs typeface="+mn-cs"/>
        </a:defRPr>
      </a:lvl7pPr>
      <a:lvl8pPr marL="3429000" indent="-228600" algn="l" rtl="0" fontAlgn="base">
        <a:spcBef>
          <a:spcPct val="20000"/>
        </a:spcBef>
        <a:spcAft>
          <a:spcPct val="0"/>
        </a:spcAft>
        <a:buChar char="»"/>
        <a:defRPr>
          <a:solidFill>
            <a:schemeClr val="tx1"/>
          </a:solidFill>
          <a:latin typeface="+mn-lt"/>
          <a:ea typeface="+mn-ea"/>
          <a:cs typeface="+mn-cs"/>
        </a:defRPr>
      </a:lvl8pPr>
      <a:lvl9pPr marL="3886200" indent="-228600" algn="l" rtl="0" fontAlgn="base">
        <a:spcBef>
          <a:spcPct val="20000"/>
        </a:spcBef>
        <a:spcAft>
          <a:spcPct val="0"/>
        </a:spcAft>
        <a:buChar char="»"/>
        <a:defRPr>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5" name="Immagine 1" descr="esecutivi-0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4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8"/>
          <p:cNvSpPr txBox="1">
            <a:spLocks noChangeArrowheads="1"/>
          </p:cNvSpPr>
          <p:nvPr/>
        </p:nvSpPr>
        <p:spPr bwMode="auto">
          <a:xfrm>
            <a:off x="1765300" y="1803400"/>
            <a:ext cx="6883400" cy="161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r>
              <a:rPr lang="it-IT" altLang="it-IT" sz="3200" b="1" dirty="0" smtClean="0">
                <a:solidFill>
                  <a:srgbClr val="005E7D"/>
                </a:solidFill>
              </a:rPr>
              <a:t>La legge di Bilancio 2017</a:t>
            </a:r>
            <a:endParaRPr lang="it-IT" altLang="it-IT" sz="2000" b="1" dirty="0" smtClean="0">
              <a:solidFill>
                <a:srgbClr val="005E7D"/>
              </a:solidFill>
            </a:endParaRPr>
          </a:p>
          <a:p>
            <a:pPr>
              <a:lnSpc>
                <a:spcPts val="4000"/>
              </a:lnSpc>
            </a:pPr>
            <a:endParaRPr lang="it-IT" altLang="it-IT" dirty="0">
              <a:solidFill>
                <a:schemeClr val="accent1">
                  <a:lumMod val="25000"/>
                </a:schemeClr>
              </a:solidFill>
            </a:endParaRPr>
          </a:p>
          <a:p>
            <a:pPr>
              <a:lnSpc>
                <a:spcPts val="2400"/>
              </a:lnSpc>
            </a:pPr>
            <a:endParaRPr lang="it-IT" altLang="it-IT" dirty="0">
              <a:solidFill>
                <a:schemeClr val="accent1">
                  <a:lumMod val="25000"/>
                </a:schemeClr>
              </a:solidFill>
            </a:endParaRPr>
          </a:p>
        </p:txBody>
      </p:sp>
      <p:sp>
        <p:nvSpPr>
          <p:cNvPr id="2" name="Rettangolo 1"/>
          <p:cNvSpPr/>
          <p:nvPr/>
        </p:nvSpPr>
        <p:spPr>
          <a:xfrm>
            <a:off x="1757014" y="3858661"/>
            <a:ext cx="6701914" cy="861774"/>
          </a:xfrm>
          <a:prstGeom prst="rect">
            <a:avLst/>
          </a:prstGeom>
        </p:spPr>
        <p:txBody>
          <a:bodyPr wrap="square">
            <a:spAutoFit/>
          </a:bodyPr>
          <a:lstStyle/>
          <a:p>
            <a:pPr>
              <a:lnSpc>
                <a:spcPts val="2400"/>
              </a:lnSpc>
            </a:pPr>
            <a:r>
              <a:rPr lang="it-IT" altLang="it-IT" sz="2000" i="1" dirty="0" smtClean="0">
                <a:solidFill>
                  <a:srgbClr val="005E7D"/>
                </a:solidFill>
              </a:rPr>
              <a:t>Andrea Ferri – Dipartimento Finanza Locale IFEL</a:t>
            </a:r>
            <a:endParaRPr lang="it-IT" altLang="it-IT" sz="2000" i="1" dirty="0">
              <a:solidFill>
                <a:srgbClr val="005E7D"/>
              </a:solidFill>
            </a:endParaRPr>
          </a:p>
          <a:p>
            <a:pPr>
              <a:lnSpc>
                <a:spcPts val="2400"/>
              </a:lnSpc>
              <a:spcBef>
                <a:spcPts val="1200"/>
              </a:spcBef>
            </a:pPr>
            <a:r>
              <a:rPr lang="it-IT" altLang="it-IT" sz="2000" i="1" dirty="0" smtClean="0">
                <a:solidFill>
                  <a:srgbClr val="005E7D"/>
                </a:solidFill>
              </a:rPr>
              <a:t>Cagliari, 16 gennaio 2017</a:t>
            </a:r>
            <a:endParaRPr lang="it-IT" altLang="it-IT" sz="2000" i="1" dirty="0">
              <a:solidFill>
                <a:srgbClr val="005E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90124" y="446088"/>
            <a:ext cx="7129902" cy="620712"/>
          </a:xfrm>
        </p:spPr>
        <p:txBody>
          <a:bodyPr/>
          <a:lstStyle/>
          <a:p>
            <a:r>
              <a:rPr lang="it-IT" dirty="0" smtClean="0"/>
              <a:t>L’andamento della spesa corrente</a:t>
            </a:r>
            <a:endParaRPr lang="it-IT"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10</a:t>
            </a:fld>
            <a:endParaRPr lang="it-IT" altLang="it-IT" sz="120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881428"/>
            <a:ext cx="4320000" cy="259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ttangolo 2"/>
          <p:cNvSpPr/>
          <p:nvPr/>
        </p:nvSpPr>
        <p:spPr>
          <a:xfrm>
            <a:off x="2370661" y="4414247"/>
            <a:ext cx="2467342" cy="252698"/>
          </a:xfrm>
          <a:prstGeom prst="rect">
            <a:avLst/>
          </a:prstGeom>
        </p:spPr>
        <p:txBody>
          <a:bodyPr wrap="none">
            <a:spAutoFit/>
          </a:bodyPr>
          <a:lstStyle/>
          <a:p>
            <a:pPr lvl="0">
              <a:lnSpc>
                <a:spcPct val="114000"/>
              </a:lnSpc>
            </a:pPr>
            <a:r>
              <a:rPr lang="it-IT" sz="1000" i="1" dirty="0">
                <a:solidFill>
                  <a:srgbClr val="005E7D"/>
                </a:solidFill>
                <a:latin typeface="Arial Narrow" panose="020B0606020202030204" pitchFamily="34" charset="0"/>
              </a:rPr>
              <a:t>Fonte: elaborazioni IFEL su dati Ministero Interno</a:t>
            </a:r>
          </a:p>
        </p:txBody>
      </p:sp>
      <p:sp>
        <p:nvSpPr>
          <p:cNvPr id="5" name="Rettangolo 4"/>
          <p:cNvSpPr/>
          <p:nvPr/>
        </p:nvSpPr>
        <p:spPr>
          <a:xfrm>
            <a:off x="690124" y="1319651"/>
            <a:ext cx="7965604" cy="523220"/>
          </a:xfrm>
          <a:prstGeom prst="rect">
            <a:avLst/>
          </a:prstGeom>
        </p:spPr>
        <p:txBody>
          <a:bodyPr wrap="square">
            <a:spAutoFit/>
          </a:bodyPr>
          <a:lstStyle/>
          <a:p>
            <a:pPr lvl="0" algn="ctr"/>
            <a:r>
              <a:rPr lang="it-IT" sz="1400" b="1" i="1" dirty="0">
                <a:solidFill>
                  <a:srgbClr val="005E7D"/>
                </a:solidFill>
                <a:latin typeface="Arial Narrow" panose="020B0606020202030204" pitchFamily="34" charset="0"/>
              </a:rPr>
              <a:t>DINAMICA </a:t>
            </a:r>
            <a:r>
              <a:rPr lang="it-IT" sz="1400" b="1" i="1" dirty="0" smtClean="0">
                <a:solidFill>
                  <a:srgbClr val="005E7D"/>
                </a:solidFill>
                <a:latin typeface="Arial Narrow" panose="020B0606020202030204" pitchFamily="34" charset="0"/>
              </a:rPr>
              <a:t>DELLA SPESA CORRENTE COMUNALE AL </a:t>
            </a:r>
            <a:r>
              <a:rPr lang="it-IT" sz="1400" b="1" i="1" dirty="0">
                <a:solidFill>
                  <a:srgbClr val="005E7D"/>
                </a:solidFill>
                <a:latin typeface="Arial Narrow" panose="020B0606020202030204" pitchFamily="34" charset="0"/>
              </a:rPr>
              <a:t>NETTO </a:t>
            </a:r>
            <a:r>
              <a:rPr lang="it-IT" sz="1400" b="1" i="1" dirty="0" smtClean="0">
                <a:solidFill>
                  <a:srgbClr val="005E7D"/>
                </a:solidFill>
                <a:latin typeface="Arial Narrow" panose="020B0606020202030204" pitchFamily="34" charset="0"/>
              </a:rPr>
              <a:t>DEI </a:t>
            </a:r>
            <a:r>
              <a:rPr lang="it-IT" sz="1400" b="1" i="1" dirty="0">
                <a:solidFill>
                  <a:srgbClr val="005E7D"/>
                </a:solidFill>
                <a:latin typeface="Arial Narrow" panose="020B0606020202030204" pitchFamily="34" charset="0"/>
              </a:rPr>
              <a:t>RIFIUTI </a:t>
            </a:r>
            <a:r>
              <a:rPr lang="it-IT" sz="1400" b="1" i="1" dirty="0" smtClean="0">
                <a:solidFill>
                  <a:srgbClr val="005E7D"/>
                </a:solidFill>
                <a:latin typeface="Arial Narrow" panose="020B0606020202030204" pitchFamily="34" charset="0"/>
              </a:rPr>
              <a:t>CON DETTAGLIO SUL PERSONALE Impegni con indice </a:t>
            </a:r>
            <a:r>
              <a:rPr lang="it-IT" sz="1400" b="1" i="1" dirty="0">
                <a:solidFill>
                  <a:srgbClr val="005E7D"/>
                </a:solidFill>
                <a:latin typeface="Arial Narrow" panose="020B0606020202030204" pitchFamily="34" charset="0"/>
              </a:rPr>
              <a:t>2010 = 100</a:t>
            </a:r>
            <a:endParaRPr lang="it-IT" sz="1400" i="1" dirty="0">
              <a:solidFill>
                <a:srgbClr val="005E7D"/>
              </a:solidFill>
            </a:endParaRPr>
          </a:p>
        </p:txBody>
      </p:sp>
      <p:sp>
        <p:nvSpPr>
          <p:cNvPr id="9" name="Rettangolo 8"/>
          <p:cNvSpPr/>
          <p:nvPr/>
        </p:nvSpPr>
        <p:spPr>
          <a:xfrm>
            <a:off x="807865" y="4842843"/>
            <a:ext cx="7608166" cy="1465016"/>
          </a:xfrm>
          <a:prstGeom prst="rect">
            <a:avLst/>
          </a:prstGeom>
        </p:spPr>
        <p:txBody>
          <a:bodyPr wrap="square">
            <a:spAutoFit/>
          </a:bodyPr>
          <a:lstStyle/>
          <a:p>
            <a:pPr marL="180000" indent="-180000" algn="just">
              <a:lnSpc>
                <a:spcPct val="110000"/>
              </a:lnSpc>
              <a:spcBef>
                <a:spcPts val="1200"/>
              </a:spcBef>
              <a:buFont typeface="Arial" panose="020B0604020202020204" pitchFamily="34" charset="0"/>
              <a:buChar char="•"/>
            </a:pPr>
            <a:r>
              <a:rPr lang="it-IT" sz="1800" dirty="0" smtClean="0">
                <a:latin typeface="Arial Narrow" panose="020B0606020202030204" pitchFamily="34" charset="0"/>
              </a:rPr>
              <a:t>Dal 2010 al 2015 la spesa corrente dei Comuni scende del 4,1%, investendo le diverse fasce demografiche, esclusi i Comuni fino a 1.000 abitanti (fuori Patto)</a:t>
            </a:r>
          </a:p>
          <a:p>
            <a:pPr marL="180000" indent="-180000" algn="just">
              <a:lnSpc>
                <a:spcPct val="110000"/>
              </a:lnSpc>
              <a:spcBef>
                <a:spcPts val="1200"/>
              </a:spcBef>
              <a:buFont typeface="Arial" panose="020B0604020202020204" pitchFamily="34" charset="0"/>
              <a:buChar char="•"/>
            </a:pPr>
            <a:r>
              <a:rPr lang="it-IT" sz="1800" dirty="0" smtClean="0">
                <a:latin typeface="Arial Narrow" panose="020B0606020202030204" pitchFamily="34" charset="0"/>
              </a:rPr>
              <a:t>Nel periodo considerato la spesa per il personale si riduce di 2,2 mld. </a:t>
            </a:r>
            <a:r>
              <a:rPr lang="it-IT" sz="1800" dirty="0">
                <a:latin typeface="Arial Narrow" panose="020B0606020202030204" pitchFamily="34" charset="0"/>
              </a:rPr>
              <a:t>d</a:t>
            </a:r>
            <a:r>
              <a:rPr lang="it-IT" sz="1800" dirty="0" smtClean="0">
                <a:latin typeface="Arial Narrow" panose="020B0606020202030204" pitchFamily="34" charset="0"/>
              </a:rPr>
              <a:t>i euro (-13,5%), una restrizione sproporzionata rispetto alla dinamica del totale P.A. (-11 mld.; -6%)</a:t>
            </a:r>
          </a:p>
        </p:txBody>
      </p:sp>
    </p:spTree>
    <p:extLst>
      <p:ext uri="{BB962C8B-B14F-4D97-AF65-F5344CB8AC3E}">
        <p14:creationId xmlns:p14="http://schemas.microsoft.com/office/powerpoint/2010/main" val="2977022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90124" y="446088"/>
            <a:ext cx="7129902" cy="620712"/>
          </a:xfrm>
        </p:spPr>
        <p:txBody>
          <a:bodyPr/>
          <a:lstStyle/>
          <a:p>
            <a:r>
              <a:rPr lang="it-IT" dirty="0" smtClean="0"/>
              <a:t>Focus sui consumi intermedi</a:t>
            </a:r>
            <a:endParaRPr lang="it-IT"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11</a:t>
            </a:fld>
            <a:endParaRPr lang="it-IT" altLang="it-IT" sz="120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906" y="1889905"/>
            <a:ext cx="4212000" cy="1875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5959" y="4152963"/>
            <a:ext cx="4212000" cy="18824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Connettore 1 7"/>
          <p:cNvCxnSpPr/>
          <p:nvPr/>
        </p:nvCxnSpPr>
        <p:spPr>
          <a:xfrm>
            <a:off x="6464565" y="3175155"/>
            <a:ext cx="1963260" cy="171450"/>
          </a:xfrm>
          <a:prstGeom prst="line">
            <a:avLst/>
          </a:prstGeom>
          <a:ln w="25400">
            <a:solidFill>
              <a:srgbClr val="005E7D"/>
            </a:solidFill>
            <a:prstDash val="dash"/>
          </a:ln>
        </p:spPr>
        <p:style>
          <a:lnRef idx="1">
            <a:schemeClr val="accent1"/>
          </a:lnRef>
          <a:fillRef idx="0">
            <a:schemeClr val="accent1"/>
          </a:fillRef>
          <a:effectRef idx="0">
            <a:schemeClr val="accent1"/>
          </a:effectRef>
          <a:fontRef idx="minor">
            <a:schemeClr val="tx1"/>
          </a:fontRef>
        </p:style>
      </p:cxnSp>
      <p:sp>
        <p:nvSpPr>
          <p:cNvPr id="2" name="CasellaDiTesto 1"/>
          <p:cNvSpPr txBox="1"/>
          <p:nvPr/>
        </p:nvSpPr>
        <p:spPr>
          <a:xfrm>
            <a:off x="6751766" y="2591883"/>
            <a:ext cx="1313896" cy="400110"/>
          </a:xfrm>
          <a:prstGeom prst="rect">
            <a:avLst/>
          </a:prstGeom>
          <a:noFill/>
        </p:spPr>
        <p:txBody>
          <a:bodyPr wrap="square" rtlCol="0">
            <a:spAutoFit/>
          </a:bodyPr>
          <a:lstStyle/>
          <a:p>
            <a:pPr algn="ctr"/>
            <a:r>
              <a:rPr lang="it-IT" sz="1000" b="1" i="1" dirty="0" smtClean="0">
                <a:solidFill>
                  <a:srgbClr val="005E7D"/>
                </a:solidFill>
              </a:rPr>
              <a:t>Effetto dl 35/2013 e dl 66/2014</a:t>
            </a:r>
            <a:endParaRPr lang="it-IT" sz="1000" b="1" i="1" dirty="0">
              <a:solidFill>
                <a:srgbClr val="005E7D"/>
              </a:solidFill>
            </a:endParaRPr>
          </a:p>
        </p:txBody>
      </p:sp>
      <p:sp>
        <p:nvSpPr>
          <p:cNvPr id="10" name="Rettangolo 9"/>
          <p:cNvSpPr/>
          <p:nvPr/>
        </p:nvSpPr>
        <p:spPr>
          <a:xfrm>
            <a:off x="679508" y="1195694"/>
            <a:ext cx="7748317" cy="523220"/>
          </a:xfrm>
          <a:prstGeom prst="rect">
            <a:avLst/>
          </a:prstGeom>
        </p:spPr>
        <p:txBody>
          <a:bodyPr wrap="square">
            <a:spAutoFit/>
          </a:bodyPr>
          <a:lstStyle/>
          <a:p>
            <a:pPr algn="ctr"/>
            <a:r>
              <a:rPr lang="it-IT" sz="1400" b="1" i="1" dirty="0" smtClean="0">
                <a:solidFill>
                  <a:srgbClr val="005E7D"/>
                </a:solidFill>
                <a:latin typeface="Arial Narrow" panose="020B0606020202030204" pitchFamily="34" charset="0"/>
              </a:rPr>
              <a:t>DINAMICA DEI CONSUMI INTERMEDI DEI COMUNI AL NETTO DI RIFIUTI E TPL</a:t>
            </a:r>
          </a:p>
          <a:p>
            <a:pPr algn="ctr"/>
            <a:r>
              <a:rPr lang="it-IT" sz="1400" b="1" i="1" dirty="0" smtClean="0">
                <a:solidFill>
                  <a:srgbClr val="005E7D"/>
                </a:solidFill>
                <a:latin typeface="Arial Narrow" panose="020B0606020202030204" pitchFamily="34" charset="0"/>
              </a:rPr>
              <a:t>Confronto competenza/cassa. Indice 2010 = 100</a:t>
            </a:r>
            <a:endParaRPr lang="it-IT" sz="1400" i="1" dirty="0">
              <a:solidFill>
                <a:srgbClr val="005E7D"/>
              </a:solidFill>
            </a:endParaRPr>
          </a:p>
        </p:txBody>
      </p:sp>
      <p:sp>
        <p:nvSpPr>
          <p:cNvPr id="3" name="Rettangolo 2"/>
          <p:cNvSpPr/>
          <p:nvPr/>
        </p:nvSpPr>
        <p:spPr>
          <a:xfrm>
            <a:off x="7524128" y="1736016"/>
            <a:ext cx="1109386" cy="307777"/>
          </a:xfrm>
          <a:prstGeom prst="rect">
            <a:avLst/>
          </a:prstGeom>
        </p:spPr>
        <p:txBody>
          <a:bodyPr wrap="square">
            <a:spAutoFit/>
          </a:bodyPr>
          <a:lstStyle/>
          <a:p>
            <a:r>
              <a:rPr lang="it-IT" sz="1400" b="1" dirty="0" smtClean="0">
                <a:solidFill>
                  <a:srgbClr val="005E7D"/>
                </a:solidFill>
                <a:latin typeface="Arial Narrow" panose="020B0606020202030204" pitchFamily="34" charset="0"/>
              </a:rPr>
              <a:t>PAGAMENTI</a:t>
            </a:r>
            <a:endParaRPr lang="it-IT" sz="1400" dirty="0"/>
          </a:p>
        </p:txBody>
      </p:sp>
      <p:sp>
        <p:nvSpPr>
          <p:cNvPr id="12" name="Rettangolo 11"/>
          <p:cNvSpPr/>
          <p:nvPr/>
        </p:nvSpPr>
        <p:spPr>
          <a:xfrm>
            <a:off x="7655469" y="4149614"/>
            <a:ext cx="923281" cy="307777"/>
          </a:xfrm>
          <a:prstGeom prst="rect">
            <a:avLst/>
          </a:prstGeom>
        </p:spPr>
        <p:txBody>
          <a:bodyPr wrap="square">
            <a:spAutoFit/>
          </a:bodyPr>
          <a:lstStyle/>
          <a:p>
            <a:r>
              <a:rPr lang="it-IT" sz="1400" b="1" dirty="0" smtClean="0">
                <a:solidFill>
                  <a:srgbClr val="005E7D"/>
                </a:solidFill>
                <a:latin typeface="Arial Narrow" panose="020B0606020202030204" pitchFamily="34" charset="0"/>
              </a:rPr>
              <a:t>IMPEGNI</a:t>
            </a:r>
            <a:endParaRPr lang="it-IT" sz="1400" dirty="0"/>
          </a:p>
        </p:txBody>
      </p:sp>
      <p:sp>
        <p:nvSpPr>
          <p:cNvPr id="14" name="Rettangolo 13"/>
          <p:cNvSpPr/>
          <p:nvPr/>
        </p:nvSpPr>
        <p:spPr>
          <a:xfrm>
            <a:off x="772357" y="1853619"/>
            <a:ext cx="3515558" cy="4515082"/>
          </a:xfrm>
          <a:prstGeom prst="rect">
            <a:avLst/>
          </a:prstGeom>
        </p:spPr>
        <p:txBody>
          <a:bodyPr wrap="square">
            <a:spAutoFit/>
          </a:bodyPr>
          <a:lstStyle/>
          <a:p>
            <a:pPr marL="180000" indent="-180000" algn="just">
              <a:lnSpc>
                <a:spcPct val="110000"/>
              </a:lnSpc>
              <a:buFont typeface="Arial" panose="020B0604020202020204" pitchFamily="34" charset="0"/>
              <a:buChar char="•"/>
            </a:pPr>
            <a:r>
              <a:rPr lang="it-IT" sz="1800" dirty="0" smtClean="0">
                <a:latin typeface="Arial Narrow" panose="020B0606020202030204" pitchFamily="34" charset="0"/>
              </a:rPr>
              <a:t>Escludendo le voci Rifiuti e TPL, settori ad alta rigidità, emerge anche in questo caso la </a:t>
            </a:r>
            <a:r>
              <a:rPr lang="it-IT" sz="1800" i="1" dirty="0" smtClean="0">
                <a:latin typeface="Arial Narrow" panose="020B0606020202030204" pitchFamily="34" charset="0"/>
              </a:rPr>
              <a:t>spending review</a:t>
            </a:r>
            <a:r>
              <a:rPr lang="it-IT" sz="1800" dirty="0" smtClean="0">
                <a:latin typeface="Arial Narrow" panose="020B0606020202030204" pitchFamily="34" charset="0"/>
              </a:rPr>
              <a:t> dei Comuni</a:t>
            </a:r>
          </a:p>
          <a:p>
            <a:pPr marL="180000" indent="-180000" algn="just">
              <a:lnSpc>
                <a:spcPct val="110000"/>
              </a:lnSpc>
              <a:spcBef>
                <a:spcPts val="1200"/>
              </a:spcBef>
              <a:buFont typeface="Arial" panose="020B0604020202020204" pitchFamily="34" charset="0"/>
              <a:buChar char="•"/>
            </a:pPr>
            <a:r>
              <a:rPr lang="it-IT" sz="1800" dirty="0" smtClean="0">
                <a:latin typeface="Arial Narrow" panose="020B0606020202030204" pitchFamily="34" charset="0"/>
              </a:rPr>
              <a:t>Gli aumenti di cassa negli anni 2013 e 2014, spesso mal interpretati da diversi commentatori, sono dovuti alle norme sblocca pagamenti per debiti commerciali (dl 35/2013 e ss.)</a:t>
            </a:r>
          </a:p>
          <a:p>
            <a:pPr marL="180000" indent="-180000" algn="just">
              <a:lnSpc>
                <a:spcPct val="110000"/>
              </a:lnSpc>
              <a:spcBef>
                <a:spcPts val="1200"/>
              </a:spcBef>
              <a:buFont typeface="Arial" panose="020B0604020202020204" pitchFamily="34" charset="0"/>
              <a:buChar char="•"/>
            </a:pPr>
            <a:r>
              <a:rPr lang="it-IT" sz="1800" dirty="0" smtClean="0">
                <a:latin typeface="Arial Narrow" panose="020B0606020202030204" pitchFamily="34" charset="0"/>
              </a:rPr>
              <a:t>L’andamento decrescente degli impegni, in particolare dal 2014, costituisce una evidente controprova della dinamica descritta</a:t>
            </a:r>
            <a:endParaRPr lang="it-IT" sz="1800" dirty="0">
              <a:latin typeface="Arial Narrow" panose="020B0606020202030204" pitchFamily="34" charset="0"/>
            </a:endParaRPr>
          </a:p>
        </p:txBody>
      </p:sp>
      <p:sp>
        <p:nvSpPr>
          <p:cNvPr id="5" name="Rettangolo 4"/>
          <p:cNvSpPr/>
          <p:nvPr/>
        </p:nvSpPr>
        <p:spPr>
          <a:xfrm>
            <a:off x="4647081" y="3696977"/>
            <a:ext cx="2102825" cy="220381"/>
          </a:xfrm>
          <a:prstGeom prst="rect">
            <a:avLst/>
          </a:prstGeom>
        </p:spPr>
        <p:txBody>
          <a:bodyPr wrap="square">
            <a:spAutoFit/>
          </a:bodyPr>
          <a:lstStyle/>
          <a:p>
            <a:pPr>
              <a:lnSpc>
                <a:spcPct val="114000"/>
              </a:lnSpc>
            </a:pPr>
            <a:r>
              <a:rPr lang="it-IT" sz="800" i="1" dirty="0">
                <a:latin typeface="Arial Narrow" panose="020B0606020202030204" pitchFamily="34" charset="0"/>
              </a:rPr>
              <a:t>Fonte: elaborazioni IFEL su dati </a:t>
            </a:r>
            <a:r>
              <a:rPr lang="it-IT" sz="800" i="1" dirty="0" smtClean="0">
                <a:latin typeface="Arial Narrow" panose="020B0606020202030204" pitchFamily="34" charset="0"/>
              </a:rPr>
              <a:t>SIOPE</a:t>
            </a:r>
            <a:endParaRPr lang="it-IT" sz="800" i="1" dirty="0">
              <a:latin typeface="Arial Narrow" panose="020B0606020202030204" pitchFamily="34" charset="0"/>
            </a:endParaRPr>
          </a:p>
        </p:txBody>
      </p:sp>
      <p:sp>
        <p:nvSpPr>
          <p:cNvPr id="16" name="Rettangolo 15"/>
          <p:cNvSpPr/>
          <p:nvPr/>
        </p:nvSpPr>
        <p:spPr>
          <a:xfrm>
            <a:off x="4648554" y="5952959"/>
            <a:ext cx="2640013" cy="220638"/>
          </a:xfrm>
          <a:prstGeom prst="rect">
            <a:avLst/>
          </a:prstGeom>
        </p:spPr>
        <p:txBody>
          <a:bodyPr wrap="square">
            <a:spAutoFit/>
          </a:bodyPr>
          <a:lstStyle/>
          <a:p>
            <a:pPr>
              <a:lnSpc>
                <a:spcPct val="114000"/>
              </a:lnSpc>
            </a:pPr>
            <a:r>
              <a:rPr lang="it-IT" sz="800" i="1" dirty="0">
                <a:latin typeface="Arial Narrow" panose="020B0606020202030204" pitchFamily="34" charset="0"/>
              </a:rPr>
              <a:t>Fonte: elaborazioni IFEL su dati Ministero </a:t>
            </a:r>
            <a:r>
              <a:rPr lang="it-IT" sz="800" i="1" dirty="0" smtClean="0">
                <a:latin typeface="Arial Narrow" panose="020B0606020202030204" pitchFamily="34" charset="0"/>
              </a:rPr>
              <a:t>Interno</a:t>
            </a:r>
            <a:endParaRPr lang="it-IT" sz="800" i="1" dirty="0">
              <a:latin typeface="Arial Narrow" panose="020B0606020202030204" pitchFamily="34" charset="0"/>
            </a:endParaRPr>
          </a:p>
        </p:txBody>
      </p:sp>
    </p:spTree>
    <p:extLst>
      <p:ext uri="{BB962C8B-B14F-4D97-AF65-F5344CB8AC3E}">
        <p14:creationId xmlns:p14="http://schemas.microsoft.com/office/powerpoint/2010/main" val="2096088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01167" y="522077"/>
            <a:ext cx="7168001" cy="59550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altLang="it-IT" sz="2600" dirty="0" smtClean="0"/>
              <a:t>Sostenere la crescita degli investimenti</a:t>
            </a:r>
            <a:endParaRPr lang="it-IT" alt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12</a:t>
            </a:fld>
            <a:endParaRPr lang="it-IT" altLang="it-IT" sz="1200" dirty="0"/>
          </a:p>
        </p:txBody>
      </p:sp>
      <p:sp>
        <p:nvSpPr>
          <p:cNvPr id="10" name="Text Box 6"/>
          <p:cNvSpPr txBox="1">
            <a:spLocks noChangeArrowheads="1"/>
          </p:cNvSpPr>
          <p:nvPr/>
        </p:nvSpPr>
        <p:spPr bwMode="auto">
          <a:xfrm>
            <a:off x="677570" y="1977567"/>
            <a:ext cx="7683690" cy="45490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lgn="just">
              <a:lnSpc>
                <a:spcPct val="114000"/>
              </a:lnSpc>
              <a:spcBef>
                <a:spcPts val="600"/>
              </a:spcBef>
            </a:pPr>
            <a:r>
              <a:rPr lang="it-IT" altLang="it-IT" sz="1800" b="1" i="1" dirty="0" smtClean="0">
                <a:solidFill>
                  <a:srgbClr val="004B6B"/>
                </a:solidFill>
                <a:latin typeface="Arial Narrow" pitchFamily="32" charset="0"/>
                <a:cs typeface="Arial" charset="0"/>
              </a:rPr>
              <a:t>1. MIGLIORARE LA PROGRAMMAZIONE</a:t>
            </a:r>
            <a:endParaRPr lang="it-IT" altLang="it-IT" sz="1800" b="1" i="1" dirty="0">
              <a:solidFill>
                <a:srgbClr val="004B6B"/>
              </a:solidFill>
              <a:latin typeface="Arial Narrow" pitchFamily="32" charset="0"/>
              <a:cs typeface="Arial" charset="0"/>
            </a:endParaRPr>
          </a:p>
          <a:p>
            <a:pPr algn="just">
              <a:lnSpc>
                <a:spcPct val="114000"/>
              </a:lnSpc>
              <a:spcAft>
                <a:spcPts val="600"/>
              </a:spcAft>
              <a:buClrTx/>
              <a:buFontTx/>
              <a:buNone/>
            </a:pPr>
            <a:r>
              <a:rPr lang="it-IT" altLang="it-IT" sz="1800" dirty="0">
                <a:solidFill>
                  <a:schemeClr val="tx1"/>
                </a:solidFill>
                <a:latin typeface="Arial Narrow" pitchFamily="32" charset="0"/>
                <a:cs typeface="Arial" charset="0"/>
              </a:rPr>
              <a:t>Stabilizzare nel saldo di </a:t>
            </a:r>
            <a:r>
              <a:rPr lang="it-IT" altLang="it-IT" sz="1800" dirty="0" smtClean="0">
                <a:solidFill>
                  <a:schemeClr val="tx1"/>
                </a:solidFill>
                <a:latin typeface="Arial Narrow" pitchFamily="32" charset="0"/>
                <a:cs typeface="Arial" charset="0"/>
              </a:rPr>
              <a:t>competenza</a:t>
            </a:r>
            <a:r>
              <a:rPr lang="it-IT" altLang="it-IT" sz="1800" dirty="0">
                <a:solidFill>
                  <a:schemeClr val="tx1"/>
                </a:solidFill>
                <a:latin typeface="Arial Narrow" pitchFamily="32" charset="0"/>
                <a:cs typeface="Arial" charset="0"/>
              </a:rPr>
              <a:t> </a:t>
            </a:r>
            <a:r>
              <a:rPr lang="it-IT" altLang="it-IT" sz="1800" dirty="0" smtClean="0">
                <a:solidFill>
                  <a:schemeClr val="tx1"/>
                </a:solidFill>
                <a:latin typeface="Arial Narrow" pitchFamily="32" charset="0"/>
                <a:cs typeface="Arial" charset="0"/>
              </a:rPr>
              <a:t>a partire </a:t>
            </a:r>
            <a:r>
              <a:rPr lang="it-IT" altLang="it-IT" sz="1800" b="1" dirty="0">
                <a:solidFill>
                  <a:schemeClr val="tx1"/>
                </a:solidFill>
                <a:latin typeface="Arial Narrow" pitchFamily="32" charset="0"/>
                <a:cs typeface="Arial" charset="0"/>
              </a:rPr>
              <a:t>dal </a:t>
            </a:r>
            <a:r>
              <a:rPr lang="it-IT" altLang="it-IT" sz="1800" b="1" dirty="0" smtClean="0">
                <a:solidFill>
                  <a:schemeClr val="tx1"/>
                </a:solidFill>
                <a:latin typeface="Arial Narrow" pitchFamily="32" charset="0"/>
                <a:cs typeface="Arial" charset="0"/>
              </a:rPr>
              <a:t>2017 il </a:t>
            </a:r>
            <a:r>
              <a:rPr lang="it-IT" altLang="it-IT" sz="1800" b="1" dirty="0">
                <a:solidFill>
                  <a:schemeClr val="tx1"/>
                </a:solidFill>
                <a:latin typeface="Arial Narrow" pitchFamily="32" charset="0"/>
                <a:cs typeface="Arial" charset="0"/>
              </a:rPr>
              <a:t>Fondo pluriennale vincolato</a:t>
            </a:r>
            <a:r>
              <a:rPr lang="it-IT" altLang="it-IT" sz="1800" dirty="0">
                <a:solidFill>
                  <a:schemeClr val="tx1"/>
                </a:solidFill>
                <a:latin typeface="Arial Narrow" pitchFamily="32" charset="0"/>
                <a:cs typeface="Arial" charset="0"/>
              </a:rPr>
              <a:t>, per garantire il raccordo intertemporale tra più esercizi, tipico della spesa per investimenti</a:t>
            </a:r>
          </a:p>
          <a:p>
            <a:pPr algn="just">
              <a:lnSpc>
                <a:spcPct val="114000"/>
              </a:lnSpc>
              <a:spcBef>
                <a:spcPts val="1200"/>
              </a:spcBef>
            </a:pPr>
            <a:r>
              <a:rPr lang="it-IT" altLang="it-IT" sz="1800" b="1" i="1" dirty="0">
                <a:solidFill>
                  <a:srgbClr val="004B6B"/>
                </a:solidFill>
                <a:latin typeface="Arial Narrow" pitchFamily="32" charset="0"/>
                <a:cs typeface="Arial" charset="0"/>
              </a:rPr>
              <a:t>2. OTTIMIZZARE LE RISORSE A DISPOSIZIONE</a:t>
            </a:r>
          </a:p>
          <a:p>
            <a:pPr algn="just">
              <a:lnSpc>
                <a:spcPct val="114000"/>
              </a:lnSpc>
              <a:spcAft>
                <a:spcPts val="600"/>
              </a:spcAft>
            </a:pPr>
            <a:r>
              <a:rPr lang="it-IT" altLang="it-IT" sz="1800" dirty="0">
                <a:solidFill>
                  <a:schemeClr val="tx1"/>
                </a:solidFill>
                <a:latin typeface="Arial Narrow" pitchFamily="32" charset="0"/>
                <a:cs typeface="Arial" charset="0"/>
              </a:rPr>
              <a:t>Potenziare gli strumenti di </a:t>
            </a:r>
            <a:r>
              <a:rPr lang="it-IT" altLang="it-IT" sz="1800" b="1" dirty="0">
                <a:solidFill>
                  <a:schemeClr val="tx1"/>
                </a:solidFill>
                <a:latin typeface="Arial Narrow" pitchFamily="32" charset="0"/>
                <a:cs typeface="Arial" charset="0"/>
              </a:rPr>
              <a:t>gestione infrannuale dei saldi</a:t>
            </a:r>
            <a:r>
              <a:rPr lang="it-IT" altLang="it-IT" sz="1800" dirty="0">
                <a:solidFill>
                  <a:schemeClr val="tx1"/>
                </a:solidFill>
                <a:latin typeface="Arial Narrow" pitchFamily="32" charset="0"/>
                <a:cs typeface="Arial" charset="0"/>
              </a:rPr>
              <a:t> e incentivare </a:t>
            </a:r>
            <a:r>
              <a:rPr lang="it-IT" altLang="it-IT" sz="1800" b="1" dirty="0">
                <a:solidFill>
                  <a:schemeClr val="tx1"/>
                </a:solidFill>
                <a:latin typeface="Arial Narrow" pitchFamily="32" charset="0"/>
                <a:cs typeface="Arial" charset="0"/>
              </a:rPr>
              <a:t>l’utilizzo degli avanzi di amministrazione</a:t>
            </a:r>
          </a:p>
          <a:p>
            <a:pPr algn="just">
              <a:lnSpc>
                <a:spcPct val="114000"/>
              </a:lnSpc>
              <a:spcBef>
                <a:spcPts val="1200"/>
              </a:spcBef>
              <a:buClrTx/>
              <a:buFontTx/>
              <a:buNone/>
            </a:pPr>
            <a:r>
              <a:rPr lang="it-IT" altLang="it-IT" sz="1800" b="1" i="1" dirty="0">
                <a:solidFill>
                  <a:srgbClr val="004B6B"/>
                </a:solidFill>
                <a:latin typeface="Arial Narrow" pitchFamily="32" charset="0"/>
                <a:cs typeface="Arial" charset="0"/>
              </a:rPr>
              <a:t>3. PREMIARE I </a:t>
            </a:r>
            <a:r>
              <a:rPr lang="it-IT" altLang="it-IT" sz="1800" b="1" i="1" dirty="0" smtClean="0">
                <a:solidFill>
                  <a:srgbClr val="004B6B"/>
                </a:solidFill>
                <a:latin typeface="Arial Narrow" pitchFamily="32" charset="0"/>
                <a:cs typeface="Arial" charset="0"/>
              </a:rPr>
              <a:t>PI</a:t>
            </a:r>
            <a:r>
              <a:rPr lang="it-IT" altLang="it-IT" sz="1800" b="1" i="1" cap="all" dirty="0" smtClean="0">
                <a:solidFill>
                  <a:srgbClr val="004B6B"/>
                </a:solidFill>
                <a:latin typeface="Arial Narrow" pitchFamily="32" charset="0"/>
                <a:cs typeface="Arial" charset="0"/>
              </a:rPr>
              <a:t>ù</a:t>
            </a:r>
            <a:r>
              <a:rPr lang="it-IT" altLang="it-IT" sz="1800" b="1" i="1" dirty="0" smtClean="0">
                <a:solidFill>
                  <a:srgbClr val="004B6B"/>
                </a:solidFill>
                <a:latin typeface="Arial Narrow" pitchFamily="32" charset="0"/>
                <a:cs typeface="Arial" charset="0"/>
              </a:rPr>
              <a:t> </a:t>
            </a:r>
            <a:r>
              <a:rPr lang="it-IT" altLang="it-IT" sz="1800" b="1" i="1" dirty="0">
                <a:solidFill>
                  <a:srgbClr val="004B6B"/>
                </a:solidFill>
                <a:latin typeface="Arial Narrow" pitchFamily="32" charset="0"/>
                <a:cs typeface="Arial" charset="0"/>
              </a:rPr>
              <a:t>BRAVI, NON LASCIANDO SOLO CHI </a:t>
            </a:r>
            <a:r>
              <a:rPr lang="it-IT" altLang="it-IT" sz="1800" b="1" i="1" cap="all" dirty="0">
                <a:solidFill>
                  <a:srgbClr val="004B6B"/>
                </a:solidFill>
                <a:latin typeface="Arial Narrow" pitchFamily="32" charset="0"/>
                <a:cs typeface="Arial" charset="0"/>
              </a:rPr>
              <a:t>è</a:t>
            </a:r>
            <a:r>
              <a:rPr lang="it-IT" altLang="it-IT" sz="1800" b="1" i="1" dirty="0">
                <a:solidFill>
                  <a:srgbClr val="004B6B"/>
                </a:solidFill>
                <a:latin typeface="Arial Narrow" pitchFamily="32" charset="0"/>
                <a:cs typeface="Arial" charset="0"/>
              </a:rPr>
              <a:t> IN DIFFICOLT</a:t>
            </a:r>
            <a:r>
              <a:rPr lang="it-IT" altLang="it-IT" sz="1800" b="1" i="1" cap="all" dirty="0">
                <a:solidFill>
                  <a:srgbClr val="004B6B"/>
                </a:solidFill>
                <a:latin typeface="Arial Narrow" pitchFamily="32" charset="0"/>
                <a:cs typeface="Arial" charset="0"/>
              </a:rPr>
              <a:t>à</a:t>
            </a:r>
          </a:p>
          <a:p>
            <a:pPr algn="just">
              <a:lnSpc>
                <a:spcPct val="114000"/>
              </a:lnSpc>
              <a:spcAft>
                <a:spcPts val="600"/>
              </a:spcAft>
            </a:pPr>
            <a:r>
              <a:rPr lang="it-IT" altLang="it-IT" sz="1800" dirty="0">
                <a:solidFill>
                  <a:schemeClr val="tx1"/>
                </a:solidFill>
                <a:latin typeface="Arial Narrow" pitchFamily="32" charset="0"/>
                <a:cs typeface="Arial" charset="0"/>
              </a:rPr>
              <a:t>Applicare principi di </a:t>
            </a:r>
            <a:r>
              <a:rPr lang="it-IT" altLang="it-IT" sz="1800" b="1" dirty="0">
                <a:solidFill>
                  <a:schemeClr val="tx1"/>
                </a:solidFill>
                <a:latin typeface="Arial Narrow" pitchFamily="32" charset="0"/>
                <a:cs typeface="Arial" charset="0"/>
              </a:rPr>
              <a:t>proporzionalità</a:t>
            </a:r>
            <a:r>
              <a:rPr lang="it-IT" altLang="it-IT" sz="1800" dirty="0">
                <a:solidFill>
                  <a:schemeClr val="tx1"/>
                </a:solidFill>
                <a:latin typeface="Arial Narrow" pitchFamily="32" charset="0"/>
                <a:cs typeface="Arial" charset="0"/>
              </a:rPr>
              <a:t> e responsabilità a </a:t>
            </a:r>
            <a:r>
              <a:rPr lang="it-IT" altLang="it-IT" sz="1800" b="1" dirty="0">
                <a:solidFill>
                  <a:schemeClr val="tx1"/>
                </a:solidFill>
                <a:latin typeface="Arial Narrow" pitchFamily="32" charset="0"/>
                <a:cs typeface="Arial" charset="0"/>
              </a:rPr>
              <a:t>premi</a:t>
            </a:r>
            <a:r>
              <a:rPr lang="it-IT" altLang="it-IT" sz="1800" dirty="0">
                <a:solidFill>
                  <a:schemeClr val="tx1"/>
                </a:solidFill>
                <a:latin typeface="Arial Narrow" pitchFamily="32" charset="0"/>
                <a:cs typeface="Arial" charset="0"/>
              </a:rPr>
              <a:t> e </a:t>
            </a:r>
            <a:r>
              <a:rPr lang="it-IT" altLang="it-IT" sz="1800" b="1" dirty="0">
                <a:solidFill>
                  <a:schemeClr val="tx1"/>
                </a:solidFill>
                <a:latin typeface="Arial Narrow" pitchFamily="32" charset="0"/>
                <a:cs typeface="Arial" charset="0"/>
              </a:rPr>
              <a:t>sanzioni</a:t>
            </a:r>
            <a:r>
              <a:rPr lang="it-IT" altLang="it-IT" sz="1800" dirty="0">
                <a:solidFill>
                  <a:schemeClr val="tx1"/>
                </a:solidFill>
                <a:latin typeface="Arial Narrow" pitchFamily="32" charset="0"/>
                <a:cs typeface="Arial" charset="0"/>
              </a:rPr>
              <a:t> </a:t>
            </a:r>
            <a:r>
              <a:rPr lang="it-IT" altLang="it-IT" sz="1800" dirty="0" smtClean="0">
                <a:solidFill>
                  <a:schemeClr val="tx1"/>
                </a:solidFill>
                <a:latin typeface="Arial Narrow" pitchFamily="32" charset="0"/>
                <a:cs typeface="Arial" charset="0"/>
              </a:rPr>
              <a:t>già nel </a:t>
            </a:r>
            <a:r>
              <a:rPr lang="it-IT" altLang="it-IT" sz="1800" dirty="0">
                <a:solidFill>
                  <a:schemeClr val="tx1"/>
                </a:solidFill>
                <a:latin typeface="Arial Narrow" pitchFamily="32" charset="0"/>
                <a:cs typeface="Arial" charset="0"/>
              </a:rPr>
              <a:t>2017</a:t>
            </a:r>
            <a:r>
              <a:rPr lang="it-IT" altLang="it-IT" sz="1800" b="1" dirty="0">
                <a:solidFill>
                  <a:schemeClr val="tx1"/>
                </a:solidFill>
                <a:latin typeface="Arial Narrow" pitchFamily="32" charset="0"/>
                <a:cs typeface="Arial" charset="0"/>
              </a:rPr>
              <a:t> </a:t>
            </a:r>
            <a:r>
              <a:rPr lang="it-IT" altLang="it-IT" sz="1800" dirty="0">
                <a:solidFill>
                  <a:schemeClr val="tx1"/>
                </a:solidFill>
                <a:latin typeface="Arial Narrow" pitchFamily="32" charset="0"/>
                <a:cs typeface="Arial" charset="0"/>
              </a:rPr>
              <a:t>e mitigare l'impatto del nuovo saldo sui bilanci dei piccolissimi enti e delle fusioni</a:t>
            </a:r>
          </a:p>
          <a:p>
            <a:pPr algn="just">
              <a:lnSpc>
                <a:spcPct val="114000"/>
              </a:lnSpc>
              <a:spcBef>
                <a:spcPts val="1200"/>
              </a:spcBef>
            </a:pPr>
            <a:r>
              <a:rPr lang="it-IT" altLang="it-IT" sz="1800" b="1" i="1" dirty="0">
                <a:solidFill>
                  <a:srgbClr val="004B6B"/>
                </a:solidFill>
                <a:latin typeface="Arial Narrow" pitchFamily="32" charset="0"/>
                <a:cs typeface="Arial" charset="0"/>
              </a:rPr>
              <a:t>4. INCENTIVARE LA </a:t>
            </a:r>
            <a:r>
              <a:rPr lang="it-IT" altLang="it-IT" sz="1800" b="1" i="1" dirty="0" smtClean="0">
                <a:solidFill>
                  <a:srgbClr val="004B6B"/>
                </a:solidFill>
                <a:latin typeface="Arial Narrow" pitchFamily="32" charset="0"/>
                <a:cs typeface="Arial" charset="0"/>
              </a:rPr>
              <a:t>CAPACIT</a:t>
            </a:r>
            <a:r>
              <a:rPr lang="it-IT" altLang="it-IT" sz="1800" b="1" i="1" cap="all" dirty="0" smtClean="0">
                <a:solidFill>
                  <a:srgbClr val="004B6B"/>
                </a:solidFill>
                <a:latin typeface="Arial Narrow" pitchFamily="32" charset="0"/>
                <a:cs typeface="Arial" charset="0"/>
              </a:rPr>
              <a:t>à</a:t>
            </a:r>
            <a:r>
              <a:rPr lang="it-IT" altLang="it-IT" sz="1800" b="1" i="1" dirty="0" smtClean="0">
                <a:solidFill>
                  <a:srgbClr val="004B6B"/>
                </a:solidFill>
                <a:latin typeface="Arial Narrow" pitchFamily="32" charset="0"/>
                <a:cs typeface="Arial" charset="0"/>
              </a:rPr>
              <a:t> </a:t>
            </a:r>
            <a:r>
              <a:rPr lang="it-IT" altLang="it-IT" sz="1800" b="1" i="1" dirty="0">
                <a:solidFill>
                  <a:srgbClr val="004B6B"/>
                </a:solidFill>
                <a:latin typeface="Arial Narrow" pitchFamily="32" charset="0"/>
                <a:cs typeface="Arial" charset="0"/>
              </a:rPr>
              <a:t>DI PROGETTAZIONE</a:t>
            </a:r>
          </a:p>
          <a:p>
            <a:pPr algn="just">
              <a:lnSpc>
                <a:spcPct val="114000"/>
              </a:lnSpc>
              <a:spcAft>
                <a:spcPts val="600"/>
              </a:spcAft>
            </a:pPr>
            <a:r>
              <a:rPr lang="it-IT" altLang="it-IT" sz="1800" dirty="0">
                <a:solidFill>
                  <a:schemeClr val="tx1"/>
                </a:solidFill>
                <a:latin typeface="Arial Narrow" pitchFamily="32" charset="0"/>
                <a:cs typeface="Arial" charset="0"/>
              </a:rPr>
              <a:t>Individuare in modo selettivo alcuni interventi, con priorità alla messa in sicurezza del patrimonio pubblico e del territorio (Edilizia scolastica, “CasaItalia”)</a:t>
            </a:r>
          </a:p>
        </p:txBody>
      </p:sp>
      <p:sp>
        <p:nvSpPr>
          <p:cNvPr id="11" name="Rettangolo 10"/>
          <p:cNvSpPr/>
          <p:nvPr/>
        </p:nvSpPr>
        <p:spPr>
          <a:xfrm>
            <a:off x="675105" y="1203844"/>
            <a:ext cx="8186320" cy="646331"/>
          </a:xfrm>
          <a:prstGeom prst="rect">
            <a:avLst/>
          </a:prstGeom>
        </p:spPr>
        <p:txBody>
          <a:bodyPr wrap="square">
            <a:spAutoFit/>
          </a:bodyPr>
          <a:lstStyle/>
          <a:p>
            <a:pPr algn="ctr">
              <a:lnSpc>
                <a:spcPct val="90000"/>
              </a:lnSpc>
              <a:spcBef>
                <a:spcPts val="0"/>
              </a:spcBef>
              <a:buClrTx/>
              <a:buFontTx/>
              <a:buNone/>
            </a:pPr>
            <a:r>
              <a:rPr lang="it-IT" altLang="it-IT" sz="2000" b="1" i="1" dirty="0" smtClean="0">
                <a:latin typeface="Arial Narrow" panose="020B0606020202030204" pitchFamily="34" charset="0"/>
              </a:rPr>
              <a:t>Regole finanziarie buone per la crescita e non per la burocrazia, </a:t>
            </a:r>
          </a:p>
          <a:p>
            <a:pPr algn="ctr">
              <a:lnSpc>
                <a:spcPct val="90000"/>
              </a:lnSpc>
              <a:spcBef>
                <a:spcPts val="0"/>
              </a:spcBef>
              <a:buClrTx/>
              <a:buFontTx/>
              <a:buNone/>
            </a:pPr>
            <a:r>
              <a:rPr lang="it-IT" altLang="it-IT" sz="2000" b="1" i="1" dirty="0">
                <a:latin typeface="Arial Narrow" panose="020B0606020202030204" pitchFamily="34" charset="0"/>
              </a:rPr>
              <a:t>i</a:t>
            </a:r>
            <a:r>
              <a:rPr lang="it-IT" altLang="it-IT" sz="2000" b="1" i="1" dirty="0" smtClean="0">
                <a:latin typeface="Arial Narrow" panose="020B0606020202030204" pitchFamily="34" charset="0"/>
              </a:rPr>
              <a:t>n gran parte contenute nella legge di bilancio e nel DPCM ex L. 243</a:t>
            </a:r>
            <a:endParaRPr lang="it-IT" altLang="it-IT" sz="2000" b="1" i="1" dirty="0">
              <a:latin typeface="Arial Narrow" panose="020B0606020202030204" pitchFamily="34" charset="0"/>
            </a:endParaRPr>
          </a:p>
        </p:txBody>
      </p:sp>
    </p:spTree>
    <p:extLst>
      <p:ext uri="{BB962C8B-B14F-4D97-AF65-F5344CB8AC3E}">
        <p14:creationId xmlns:p14="http://schemas.microsoft.com/office/powerpoint/2010/main" val="14297414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49287" y="405128"/>
            <a:ext cx="7170738" cy="811607"/>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altLang="it-IT" sz="2400" dirty="0" smtClean="0"/>
              <a:t>Il mancato accoglimento delle richieste ANCI per recuperare autonomia tributaria</a:t>
            </a:r>
            <a:endParaRPr lang="it-IT" altLang="it-IT" sz="24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13</a:t>
            </a:fld>
            <a:endParaRPr lang="it-IT" altLang="it-IT" sz="1200" dirty="0"/>
          </a:p>
        </p:txBody>
      </p:sp>
      <p:sp>
        <p:nvSpPr>
          <p:cNvPr id="6" name="Rectangle 3"/>
          <p:cNvSpPr>
            <a:spLocks noChangeArrowheads="1"/>
          </p:cNvSpPr>
          <p:nvPr/>
        </p:nvSpPr>
        <p:spPr bwMode="auto">
          <a:xfrm>
            <a:off x="3408811" y="1453812"/>
            <a:ext cx="5303390" cy="21431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87350" indent="-38735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1pPr>
            <a:lvl2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2pPr>
            <a:lvl3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3pPr>
            <a:lvl4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4pPr>
            <a:lvl5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9pPr>
          </a:lstStyle>
          <a:p>
            <a:pPr marL="360000" indent="-360000" algn="just">
              <a:lnSpc>
                <a:spcPct val="114000"/>
              </a:lnSpc>
              <a:buFont typeface="Times New Roman" pitchFamily="16" charset="0"/>
              <a:buAutoNum type="romanLcPeriod"/>
            </a:pPr>
            <a:r>
              <a:rPr lang="it-IT" altLang="it-IT" sz="1800" dirty="0">
                <a:latin typeface="Arial Narrow" panose="020B0606020202030204" pitchFamily="34" charset="0"/>
              </a:rPr>
              <a:t>Abbandonare il blocco </a:t>
            </a:r>
            <a:r>
              <a:rPr lang="it-IT" altLang="it-IT" sz="1800" dirty="0" smtClean="0">
                <a:latin typeface="Arial Narrow" panose="020B0606020202030204" pitchFamily="34" charset="0"/>
              </a:rPr>
              <a:t>generalizzato (esclusi TARI ed entrate non tributarie) istituito </a:t>
            </a:r>
            <a:r>
              <a:rPr lang="it-IT" altLang="it-IT" sz="1800" dirty="0">
                <a:latin typeface="Arial Narrow" panose="020B0606020202030204" pitchFamily="34" charset="0"/>
              </a:rPr>
              <a:t>per il </a:t>
            </a:r>
            <a:r>
              <a:rPr lang="it-IT" altLang="it-IT" sz="1800" dirty="0" smtClean="0">
                <a:latin typeface="Arial Narrow" panose="020B0606020202030204" pitchFamily="34" charset="0"/>
              </a:rPr>
              <a:t>2016</a:t>
            </a:r>
          </a:p>
          <a:p>
            <a:pPr marL="360000" indent="-360000" algn="just">
              <a:lnSpc>
                <a:spcPct val="114000"/>
              </a:lnSpc>
              <a:spcBef>
                <a:spcPts val="300"/>
              </a:spcBef>
              <a:buFont typeface="Times New Roman" pitchFamily="16" charset="0"/>
              <a:buAutoNum type="romanLcPeriod"/>
            </a:pPr>
            <a:r>
              <a:rPr lang="it-IT" altLang="it-IT" sz="1800" dirty="0">
                <a:latin typeface="Arial Narrow" panose="020B0606020202030204" pitchFamily="34" charset="0"/>
              </a:rPr>
              <a:t>A</a:t>
            </a:r>
            <a:r>
              <a:rPr lang="it-IT" altLang="it-IT" sz="1800" dirty="0" smtClean="0">
                <a:latin typeface="Arial Narrow" panose="020B0606020202030204" pitchFamily="34" charset="0"/>
              </a:rPr>
              <a:t>ssicurare </a:t>
            </a:r>
            <a:r>
              <a:rPr lang="it-IT" altLang="it-IT" sz="1800" dirty="0">
                <a:latin typeface="Arial Narrow" panose="020B0606020202030204" pitchFamily="34" charset="0"/>
              </a:rPr>
              <a:t>comunque margini di </a:t>
            </a:r>
            <a:r>
              <a:rPr lang="it-IT" altLang="it-IT" sz="1800" dirty="0" smtClean="0">
                <a:latin typeface="Arial Narrow" panose="020B0606020202030204" pitchFamily="34" charset="0"/>
              </a:rPr>
              <a:t>manovrabilità </a:t>
            </a:r>
            <a:r>
              <a:rPr lang="it-IT" altLang="it-IT" sz="1800" dirty="0">
                <a:latin typeface="Arial Narrow" panose="020B0606020202030204" pitchFamily="34" charset="0"/>
              </a:rPr>
              <a:t>sui tributi </a:t>
            </a:r>
            <a:r>
              <a:rPr lang="it-IT" altLang="it-IT" sz="1800" dirty="0" smtClean="0">
                <a:latin typeface="Arial Narrow" panose="020B0606020202030204" pitchFamily="34" charset="0"/>
              </a:rPr>
              <a:t>comunali già istituiti</a:t>
            </a:r>
            <a:endParaRPr lang="it-IT" altLang="it-IT" sz="1800" dirty="0">
              <a:latin typeface="Arial Narrow" panose="020B0606020202030204" pitchFamily="34" charset="0"/>
            </a:endParaRPr>
          </a:p>
          <a:p>
            <a:pPr marL="360000" indent="-360000" algn="just">
              <a:lnSpc>
                <a:spcPct val="114000"/>
              </a:lnSpc>
              <a:spcBef>
                <a:spcPts val="300"/>
              </a:spcBef>
              <a:buFont typeface="Times New Roman" pitchFamily="16" charset="0"/>
              <a:buAutoNum type="romanLcPeriod"/>
            </a:pPr>
            <a:r>
              <a:rPr lang="it-IT" altLang="it-IT" sz="1800" dirty="0">
                <a:latin typeface="Arial Narrow" panose="020B0606020202030204" pitchFamily="34" charset="0"/>
              </a:rPr>
              <a:t>Permettere l’applicazione delle delibere tributarie adottate oltre i termini nel 2015</a:t>
            </a:r>
          </a:p>
        </p:txBody>
      </p:sp>
      <p:sp>
        <p:nvSpPr>
          <p:cNvPr id="7" name="Rectangle 9"/>
          <p:cNvSpPr>
            <a:spLocks noChangeArrowheads="1"/>
          </p:cNvSpPr>
          <p:nvPr/>
        </p:nvSpPr>
        <p:spPr bwMode="auto">
          <a:xfrm>
            <a:off x="3479799" y="3760236"/>
            <a:ext cx="5232401" cy="1434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p>
            <a:pPr marL="360000" indent="-360000" algn="just">
              <a:lnSpc>
                <a:spcPct val="114000"/>
              </a:lnSpc>
              <a:spcBef>
                <a:spcPts val="600"/>
              </a:spcBef>
              <a:buFont typeface="Times New Roman" pitchFamily="16" charset="0"/>
              <a:buAutoNum type="romanLcPeriod"/>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pPr>
            <a:r>
              <a:rPr lang="it-IT" altLang="it-IT" sz="1800" dirty="0">
                <a:solidFill>
                  <a:srgbClr val="000000"/>
                </a:solidFill>
                <a:latin typeface="Arial Narrow" panose="020B0606020202030204" pitchFamily="34" charset="0"/>
                <a:ea typeface="Microsoft YaHei" charset="-122"/>
              </a:rPr>
              <a:t>Un nuovo tributo con regole semplici</a:t>
            </a:r>
          </a:p>
          <a:p>
            <a:pPr marL="360000" indent="-360000" algn="just">
              <a:lnSpc>
                <a:spcPct val="114000"/>
              </a:lnSpc>
              <a:spcBef>
                <a:spcPts val="300"/>
              </a:spcBef>
              <a:buFont typeface="Times New Roman" pitchFamily="16" charset="0"/>
              <a:buAutoNum type="romanLcPeriod"/>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pPr>
            <a:r>
              <a:rPr lang="it-IT" altLang="it-IT" sz="1800" dirty="0">
                <a:solidFill>
                  <a:srgbClr val="000000"/>
                </a:solidFill>
                <a:latin typeface="Arial Narrow" panose="020B0606020202030204" pitchFamily="34" charset="0"/>
                <a:ea typeface="Microsoft YaHei" charset="-122"/>
              </a:rPr>
              <a:t>Aliquote chiare e pubblicate integralmente su un unico sito nazionale</a:t>
            </a:r>
          </a:p>
          <a:p>
            <a:pPr marL="360000" indent="-360000" algn="just">
              <a:lnSpc>
                <a:spcPct val="114000"/>
              </a:lnSpc>
              <a:spcBef>
                <a:spcPts val="300"/>
              </a:spcBef>
              <a:buFont typeface="Times New Roman" pitchFamily="16" charset="0"/>
              <a:buAutoNum type="romanLcPeriod"/>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pPr>
            <a:r>
              <a:rPr lang="it-IT" altLang="it-IT" sz="1800" dirty="0">
                <a:solidFill>
                  <a:srgbClr val="000000"/>
                </a:solidFill>
                <a:latin typeface="Arial Narrow" panose="020B0606020202030204" pitchFamily="34" charset="0"/>
                <a:ea typeface="Microsoft YaHei" charset="-122"/>
              </a:rPr>
              <a:t>Un’unica legge di riferimento</a:t>
            </a:r>
          </a:p>
        </p:txBody>
      </p:sp>
      <p:sp>
        <p:nvSpPr>
          <p:cNvPr id="12" name="Rettangolo 11"/>
          <p:cNvSpPr/>
          <p:nvPr/>
        </p:nvSpPr>
        <p:spPr>
          <a:xfrm>
            <a:off x="830262" y="1863005"/>
            <a:ext cx="2207336" cy="677108"/>
          </a:xfrm>
          <a:prstGeom prst="rect">
            <a:avLst/>
          </a:prstGeom>
        </p:spPr>
        <p:txBody>
          <a:bodyPr wrap="none">
            <a:spAutoFit/>
          </a:bodyPr>
          <a:lstStyle/>
          <a:p>
            <a:pPr algn="ctr">
              <a:buClrTx/>
              <a:buFontTx/>
              <a:buNone/>
            </a:pPr>
            <a:r>
              <a:rPr lang="it-IT" altLang="it-IT" sz="2000" b="1" dirty="0">
                <a:solidFill>
                  <a:schemeClr val="accent1"/>
                </a:solidFill>
                <a:latin typeface="Arial Narrow" panose="020B0606020202030204" pitchFamily="34" charset="0"/>
              </a:rPr>
              <a:t> </a:t>
            </a:r>
            <a:r>
              <a:rPr lang="it-IT" altLang="it-IT" sz="1800" b="1" dirty="0" smtClean="0">
                <a:solidFill>
                  <a:schemeClr val="tx2"/>
                </a:solidFill>
                <a:latin typeface="Arial Narrow" panose="020B0606020202030204" pitchFamily="34" charset="0"/>
              </a:rPr>
              <a:t>«SBLOCCO»</a:t>
            </a:r>
          </a:p>
          <a:p>
            <a:pPr algn="ctr">
              <a:buClrTx/>
              <a:buFontTx/>
              <a:buNone/>
            </a:pPr>
            <a:r>
              <a:rPr lang="it-IT" altLang="it-IT" sz="1800" b="1" dirty="0" smtClean="0">
                <a:solidFill>
                  <a:schemeClr val="tx2"/>
                </a:solidFill>
                <a:latin typeface="Arial Narrow" panose="020B0606020202030204" pitchFamily="34" charset="0"/>
              </a:rPr>
              <a:t>DELLA </a:t>
            </a:r>
            <a:r>
              <a:rPr lang="it-IT" altLang="it-IT" sz="1800" b="1" dirty="0">
                <a:solidFill>
                  <a:schemeClr val="tx2"/>
                </a:solidFill>
                <a:latin typeface="Arial Narrow" panose="020B0606020202030204" pitchFamily="34" charset="0"/>
              </a:rPr>
              <a:t>LEVA FISCALE</a:t>
            </a:r>
          </a:p>
        </p:txBody>
      </p:sp>
      <p:sp>
        <p:nvSpPr>
          <p:cNvPr id="13" name="Rettangolo 12"/>
          <p:cNvSpPr/>
          <p:nvPr/>
        </p:nvSpPr>
        <p:spPr>
          <a:xfrm>
            <a:off x="699411" y="4099037"/>
            <a:ext cx="2419830" cy="646331"/>
          </a:xfrm>
          <a:prstGeom prst="rect">
            <a:avLst/>
          </a:prstGeom>
        </p:spPr>
        <p:txBody>
          <a:bodyPr wrap="none">
            <a:spAutoFit/>
          </a:bodyPr>
          <a:lstStyle/>
          <a:p>
            <a:pPr algn="ctr"/>
            <a:r>
              <a:rPr lang="it-IT" altLang="it-IT" sz="1800" b="1" dirty="0">
                <a:latin typeface="Arial Narrow" panose="020B0606020202030204" pitchFamily="34" charset="0"/>
              </a:rPr>
              <a:t> </a:t>
            </a:r>
            <a:r>
              <a:rPr lang="it-IT" altLang="it-IT" sz="1800" b="1" dirty="0" smtClean="0">
                <a:solidFill>
                  <a:schemeClr val="tx2"/>
                </a:solidFill>
                <a:latin typeface="Arial Narrow" panose="020B0606020202030204" pitchFamily="34" charset="0"/>
              </a:rPr>
              <a:t>«SEMPLIFICARE»</a:t>
            </a:r>
            <a:endParaRPr lang="it-IT" altLang="it-IT" sz="1800" b="1" dirty="0">
              <a:solidFill>
                <a:schemeClr val="tx2"/>
              </a:solidFill>
              <a:latin typeface="Arial Narrow" panose="020B0606020202030204" pitchFamily="34" charset="0"/>
            </a:endParaRPr>
          </a:p>
          <a:p>
            <a:pPr algn="ctr"/>
            <a:r>
              <a:rPr lang="it-IT" altLang="it-IT" sz="1800" b="1" dirty="0" smtClean="0">
                <a:solidFill>
                  <a:schemeClr val="tx2"/>
                </a:solidFill>
                <a:latin typeface="Arial Narrow" panose="020B0606020202030204" pitchFamily="34" charset="0"/>
              </a:rPr>
              <a:t>UNIFICANDO IMU </a:t>
            </a:r>
            <a:r>
              <a:rPr lang="it-IT" altLang="it-IT" sz="1800" b="1" dirty="0">
                <a:solidFill>
                  <a:schemeClr val="tx2"/>
                </a:solidFill>
                <a:latin typeface="Arial Narrow" panose="020B0606020202030204" pitchFamily="34" charset="0"/>
              </a:rPr>
              <a:t>E TASI</a:t>
            </a:r>
          </a:p>
        </p:txBody>
      </p:sp>
      <p:sp>
        <p:nvSpPr>
          <p:cNvPr id="14" name="Ovale 13"/>
          <p:cNvSpPr/>
          <p:nvPr/>
        </p:nvSpPr>
        <p:spPr>
          <a:xfrm>
            <a:off x="716387" y="1688689"/>
            <a:ext cx="2435090" cy="1255594"/>
          </a:xfrm>
          <a:prstGeom prst="ellipse">
            <a:avLst/>
          </a:prstGeom>
          <a:noFill/>
          <a:ln w="25400">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2000"/>
          </a:p>
        </p:txBody>
      </p:sp>
      <p:sp>
        <p:nvSpPr>
          <p:cNvPr id="15" name="Ovale 14"/>
          <p:cNvSpPr/>
          <p:nvPr/>
        </p:nvSpPr>
        <p:spPr>
          <a:xfrm>
            <a:off x="690986" y="3833153"/>
            <a:ext cx="2552519" cy="1272891"/>
          </a:xfrm>
          <a:prstGeom prst="ellipse">
            <a:avLst/>
          </a:prstGeom>
          <a:noFill/>
          <a:ln w="25400">
            <a:solidFill>
              <a:srgbClr val="C0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sz="2000"/>
          </a:p>
        </p:txBody>
      </p:sp>
      <p:sp>
        <p:nvSpPr>
          <p:cNvPr id="2" name="CasellaDiTesto 1"/>
          <p:cNvSpPr txBox="1"/>
          <p:nvPr/>
        </p:nvSpPr>
        <p:spPr>
          <a:xfrm>
            <a:off x="648475" y="5364408"/>
            <a:ext cx="8130825" cy="1039708"/>
          </a:xfrm>
          <a:prstGeom prst="rect">
            <a:avLst/>
          </a:prstGeom>
          <a:noFill/>
        </p:spPr>
        <p:txBody>
          <a:bodyPr wrap="square" rtlCol="0">
            <a:spAutoFit/>
          </a:bodyPr>
          <a:lstStyle/>
          <a:p>
            <a:pPr marL="180000" indent="-180000" algn="just">
              <a:lnSpc>
                <a:spcPct val="114000"/>
              </a:lnSpc>
              <a:buFont typeface="Arial" panose="020B0604020202020204" pitchFamily="34" charset="0"/>
              <a:buChar char="•"/>
            </a:pPr>
            <a:r>
              <a:rPr lang="it-IT" sz="1800" dirty="0" smtClean="0">
                <a:latin typeface="Arial Narrow" panose="020B0606020202030204" pitchFamily="34" charset="0"/>
              </a:rPr>
              <a:t>La legge di Bilancio 2017 (</a:t>
            </a:r>
            <a:r>
              <a:rPr lang="it-IT" sz="1800" b="1" dirty="0" smtClean="0">
                <a:latin typeface="Arial Narrow" panose="020B0606020202030204" pitchFamily="34" charset="0"/>
              </a:rPr>
              <a:t>co. 42</a:t>
            </a:r>
            <a:r>
              <a:rPr lang="it-IT" sz="1800" dirty="0" smtClean="0">
                <a:latin typeface="Arial Narrow" panose="020B0606020202030204" pitchFamily="34" charset="0"/>
              </a:rPr>
              <a:t>) conferma il blocco, unitamente alla </a:t>
            </a:r>
            <a:r>
              <a:rPr lang="it-IT" sz="1800" b="1" dirty="0" smtClean="0">
                <a:latin typeface="Arial Narrow" panose="020B0606020202030204" pitchFamily="34" charset="0"/>
              </a:rPr>
              <a:t>facoltà di mantenere la maggiorazione TASI</a:t>
            </a:r>
            <a:r>
              <a:rPr lang="it-IT" sz="1800" dirty="0" smtClean="0">
                <a:latin typeface="Arial Narrow" panose="020B0606020202030204" pitchFamily="34" charset="0"/>
              </a:rPr>
              <a:t> applicata nel biennio 2015-2016, deliberando espressamente la vigenza </a:t>
            </a:r>
            <a:r>
              <a:rPr lang="it-IT" sz="1800" b="1" dirty="0" smtClean="0">
                <a:latin typeface="Arial Narrow" panose="020B0606020202030204" pitchFamily="34" charset="0"/>
              </a:rPr>
              <a:t>anche per il 2017</a:t>
            </a:r>
            <a:endParaRPr lang="it-IT" sz="1800" b="1" dirty="0">
              <a:latin typeface="Arial Narrow" panose="020B0606020202030204" pitchFamily="34" charset="0"/>
            </a:endParaRPr>
          </a:p>
        </p:txBody>
      </p:sp>
    </p:spTree>
    <p:extLst>
      <p:ext uri="{BB962C8B-B14F-4D97-AF65-F5344CB8AC3E}">
        <p14:creationId xmlns:p14="http://schemas.microsoft.com/office/powerpoint/2010/main" val="3349100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61549" y="588388"/>
            <a:ext cx="7339452" cy="676456"/>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altLang="it-IT" sz="2600" dirty="0" smtClean="0"/>
              <a:t>Abbattere il peso del debito</a:t>
            </a:r>
            <a:endParaRPr lang="it-IT" alt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14</a:t>
            </a:fld>
            <a:endParaRPr lang="it-IT" altLang="it-IT" sz="1200" dirty="0"/>
          </a:p>
        </p:txBody>
      </p:sp>
      <p:sp>
        <p:nvSpPr>
          <p:cNvPr id="6" name="Rettangolo 5"/>
          <p:cNvSpPr/>
          <p:nvPr/>
        </p:nvSpPr>
        <p:spPr>
          <a:xfrm>
            <a:off x="1081408" y="1479534"/>
            <a:ext cx="6994832" cy="430887"/>
          </a:xfrm>
          <a:prstGeom prst="rect">
            <a:avLst/>
          </a:prstGeom>
        </p:spPr>
        <p:txBody>
          <a:bodyPr wrap="square">
            <a:spAutoFit/>
          </a:bodyPr>
          <a:lstStyle/>
          <a:p>
            <a:pPr algn="ctr">
              <a:buClrTx/>
              <a:buFontTx/>
              <a:buNone/>
            </a:pPr>
            <a:r>
              <a:rPr lang="it-IT" altLang="it-IT" sz="2200" b="1" i="1" dirty="0" smtClean="0">
                <a:solidFill>
                  <a:srgbClr val="005E7D"/>
                </a:solidFill>
                <a:latin typeface="Arial Narrow" panose="020B0606020202030204" pitchFamily="34" charset="0"/>
              </a:rPr>
              <a:t>Moratoria, sostituzione nuovo/vecchio debito, ristrutturazione</a:t>
            </a:r>
            <a:endParaRPr lang="it-IT" altLang="it-IT" sz="2200" b="1" i="1" dirty="0">
              <a:solidFill>
                <a:srgbClr val="005E7D"/>
              </a:solidFill>
              <a:latin typeface="Arial Narrow" panose="020B0606020202030204" pitchFamily="34" charset="0"/>
            </a:endParaRPr>
          </a:p>
        </p:txBody>
      </p:sp>
      <p:sp>
        <p:nvSpPr>
          <p:cNvPr id="8" name="Rectangle 4"/>
          <p:cNvSpPr>
            <a:spLocks noChangeArrowheads="1"/>
          </p:cNvSpPr>
          <p:nvPr/>
        </p:nvSpPr>
        <p:spPr bwMode="auto">
          <a:xfrm>
            <a:off x="750627" y="2169514"/>
            <a:ext cx="7656394" cy="40972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87350" indent="-38735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1pPr>
            <a:lvl2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2pPr>
            <a:lvl3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3pPr>
            <a:lvl4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4pPr>
            <a:lvl5pPr>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387350" algn="l"/>
                <a:tab pos="835025" algn="l"/>
                <a:tab pos="1284288" algn="l"/>
                <a:tab pos="1733550" algn="l"/>
                <a:tab pos="2182813" algn="l"/>
                <a:tab pos="2632075" algn="l"/>
                <a:tab pos="3081338" algn="l"/>
                <a:tab pos="3530600" algn="l"/>
                <a:tab pos="3979863" algn="l"/>
                <a:tab pos="4429125" algn="l"/>
                <a:tab pos="4878388" algn="l"/>
                <a:tab pos="5327650" algn="l"/>
                <a:tab pos="5776913" algn="l"/>
                <a:tab pos="6226175" algn="l"/>
                <a:tab pos="6675438" algn="l"/>
                <a:tab pos="7124700" algn="l"/>
                <a:tab pos="7573963" algn="l"/>
                <a:tab pos="8023225" algn="l"/>
                <a:tab pos="8472488" algn="l"/>
                <a:tab pos="8921750" algn="l"/>
                <a:tab pos="9371013" algn="l"/>
              </a:tabLst>
              <a:defRPr>
                <a:solidFill>
                  <a:srgbClr val="000000"/>
                </a:solidFill>
                <a:latin typeface="Calibri" pitchFamily="32" charset="0"/>
                <a:ea typeface="Microsoft YaHei" charset="-122"/>
              </a:defRPr>
            </a:lvl9pPr>
          </a:lstStyle>
          <a:p>
            <a:pPr marL="342900" indent="-342900" algn="just">
              <a:lnSpc>
                <a:spcPct val="113000"/>
              </a:lnSpc>
              <a:spcBef>
                <a:spcPts val="600"/>
              </a:spcBef>
              <a:spcAft>
                <a:spcPts val="600"/>
              </a:spcAft>
              <a:buFont typeface="Arial" panose="020B0604020202020204" pitchFamily="34" charset="0"/>
              <a:buChar char="•"/>
            </a:pPr>
            <a:r>
              <a:rPr lang="it-IT" altLang="it-IT" sz="2000" dirty="0">
                <a:latin typeface="Arial Narrow" panose="020B0606020202030204" pitchFamily="34" charset="0"/>
              </a:rPr>
              <a:t>Ricercare soluzioni per</a:t>
            </a:r>
            <a:r>
              <a:rPr lang="it-IT" altLang="it-IT" sz="2000" b="1" dirty="0">
                <a:latin typeface="Arial Narrow" panose="020B0606020202030204" pitchFamily="34" charset="0"/>
              </a:rPr>
              <a:t> riportare il servizio del debito a valori di </a:t>
            </a:r>
            <a:r>
              <a:rPr lang="it-IT" altLang="it-IT" sz="2000" b="1" dirty="0" smtClean="0">
                <a:latin typeface="Arial Narrow" panose="020B0606020202030204" pitchFamily="34" charset="0"/>
              </a:rPr>
              <a:t>mercato </a:t>
            </a:r>
            <a:r>
              <a:rPr lang="it-IT" altLang="it-IT" sz="2000" dirty="0" smtClean="0">
                <a:latin typeface="Arial Narrow" panose="020B0606020202030204" pitchFamily="34" charset="0"/>
              </a:rPr>
              <a:t>e</a:t>
            </a:r>
            <a:r>
              <a:rPr lang="it-IT" altLang="it-IT" sz="2000" b="1" dirty="0" smtClean="0">
                <a:latin typeface="Arial Narrow" panose="020B0606020202030204" pitchFamily="34" charset="0"/>
              </a:rPr>
              <a:t> </a:t>
            </a:r>
            <a:r>
              <a:rPr lang="it-IT" altLang="it-IT" sz="2000" dirty="0" smtClean="0">
                <a:latin typeface="Arial Narrow" panose="020B0606020202030204" pitchFamily="34" charset="0"/>
              </a:rPr>
              <a:t>favorire </a:t>
            </a:r>
            <a:r>
              <a:rPr lang="it-IT" altLang="it-IT" sz="2000" b="1" dirty="0">
                <a:latin typeface="Arial Narrow" panose="020B0606020202030204" pitchFamily="34" charset="0"/>
              </a:rPr>
              <a:t>l'estinzione delle posizioni debitorie più </a:t>
            </a:r>
            <a:r>
              <a:rPr lang="it-IT" altLang="it-IT" sz="2000" b="1" dirty="0" smtClean="0">
                <a:latin typeface="Arial Narrow" panose="020B0606020202030204" pitchFamily="34" charset="0"/>
              </a:rPr>
              <a:t>onerose</a:t>
            </a:r>
          </a:p>
          <a:p>
            <a:pPr marL="808038" indent="-342900" algn="just">
              <a:lnSpc>
                <a:spcPct val="113000"/>
              </a:lnSpc>
              <a:spcBef>
                <a:spcPts val="600"/>
              </a:spcBef>
              <a:spcAft>
                <a:spcPts val="600"/>
              </a:spcAft>
              <a:buFont typeface="Wingdings" panose="05000000000000000000" pitchFamily="2" charset="2"/>
              <a:buChar char="Ø"/>
            </a:pPr>
            <a:r>
              <a:rPr lang="it-IT" altLang="it-IT" sz="1800" b="1" dirty="0" smtClean="0">
                <a:latin typeface="Arial Narrow" panose="020B0606020202030204" pitchFamily="34" charset="0"/>
              </a:rPr>
              <a:t>Sospendere </a:t>
            </a:r>
            <a:r>
              <a:rPr lang="it-IT" altLang="it-IT" sz="1800" b="1" dirty="0">
                <a:latin typeface="Arial Narrow" panose="020B0606020202030204" pitchFamily="34" charset="0"/>
              </a:rPr>
              <a:t>le rate di mutuo per i piccoli </a:t>
            </a:r>
            <a:r>
              <a:rPr lang="it-IT" altLang="it-IT" sz="1800" b="1" dirty="0" smtClean="0">
                <a:latin typeface="Arial Narrow" panose="020B0606020202030204" pitchFamily="34" charset="0"/>
              </a:rPr>
              <a:t>Comuni</a:t>
            </a:r>
            <a:r>
              <a:rPr lang="it-IT" altLang="it-IT" sz="1800" dirty="0" smtClean="0">
                <a:latin typeface="Arial Narrow" panose="020B0606020202030204" pitchFamily="34" charset="0"/>
              </a:rPr>
              <a:t> </a:t>
            </a:r>
            <a:r>
              <a:rPr lang="it-IT" altLang="it-IT" sz="1800" dirty="0">
                <a:latin typeface="Arial Narrow" panose="020B0606020202030204" pitchFamily="34" charset="0"/>
              </a:rPr>
              <a:t>con alto costo del debito</a:t>
            </a:r>
          </a:p>
          <a:p>
            <a:pPr marL="808038" indent="-342900" algn="just">
              <a:lnSpc>
                <a:spcPct val="113000"/>
              </a:lnSpc>
              <a:spcBef>
                <a:spcPts val="600"/>
              </a:spcBef>
              <a:spcAft>
                <a:spcPts val="600"/>
              </a:spcAft>
              <a:buFont typeface="Wingdings" panose="05000000000000000000" pitchFamily="2" charset="2"/>
              <a:buChar char="Ø"/>
            </a:pPr>
            <a:r>
              <a:rPr lang="it-IT" altLang="it-IT" sz="1800" dirty="0" smtClean="0">
                <a:latin typeface="Arial Narrow" panose="020B0606020202030204" pitchFamily="34" charset="0"/>
              </a:rPr>
              <a:t>Permettere la </a:t>
            </a:r>
            <a:r>
              <a:rPr lang="it-IT" altLang="it-IT" sz="1800" b="1" dirty="0" smtClean="0">
                <a:latin typeface="Arial Narrow" panose="020B0606020202030204" pitchFamily="34" charset="0"/>
              </a:rPr>
              <a:t>sostituzione del vecchio debito </a:t>
            </a:r>
            <a:r>
              <a:rPr lang="it-IT" altLang="it-IT" sz="1800" dirty="0" smtClean="0">
                <a:latin typeface="Arial Narrow" panose="020B0606020202030204" pitchFamily="34" charset="0"/>
              </a:rPr>
              <a:t>con nuovo debito a tassi correnti di mercato</a:t>
            </a:r>
          </a:p>
          <a:p>
            <a:pPr marL="808038" indent="-342900" algn="just">
              <a:lnSpc>
                <a:spcPct val="113000"/>
              </a:lnSpc>
              <a:spcBef>
                <a:spcPts val="600"/>
              </a:spcBef>
              <a:spcAft>
                <a:spcPts val="600"/>
              </a:spcAft>
              <a:buFont typeface="Wingdings" panose="05000000000000000000" pitchFamily="2" charset="2"/>
              <a:buChar char="Ø"/>
            </a:pPr>
            <a:r>
              <a:rPr lang="it-IT" altLang="it-IT" sz="1800" dirty="0" smtClean="0">
                <a:latin typeface="Arial Narrow" panose="020B0606020202030204" pitchFamily="34" charset="0"/>
              </a:rPr>
              <a:t>Applicare </a:t>
            </a:r>
            <a:r>
              <a:rPr lang="it-IT" altLang="it-IT" sz="1800" dirty="0">
                <a:latin typeface="Arial Narrow" panose="020B0606020202030204" pitchFamily="34" charset="0"/>
              </a:rPr>
              <a:t>ai </a:t>
            </a:r>
            <a:r>
              <a:rPr lang="it-IT" altLang="it-IT" sz="1800" dirty="0" smtClean="0">
                <a:latin typeface="Arial Narrow" panose="020B0606020202030204" pitchFamily="34" charset="0"/>
              </a:rPr>
              <a:t>Comuni </a:t>
            </a:r>
            <a:r>
              <a:rPr lang="it-IT" altLang="it-IT" sz="1800" dirty="0">
                <a:latin typeface="Arial Narrow" panose="020B0606020202030204" pitchFamily="34" charset="0"/>
              </a:rPr>
              <a:t>la </a:t>
            </a:r>
            <a:r>
              <a:rPr lang="it-IT" altLang="it-IT" sz="1800" b="1" dirty="0">
                <a:latin typeface="Arial Narrow" panose="020B0606020202030204" pitchFamily="34" charset="0"/>
              </a:rPr>
              <a:t>ristrutturazione accordata alle </a:t>
            </a:r>
            <a:r>
              <a:rPr lang="it-IT" altLang="it-IT" sz="1800" b="1" dirty="0" smtClean="0">
                <a:latin typeface="Arial Narrow" panose="020B0606020202030204" pitchFamily="34" charset="0"/>
              </a:rPr>
              <a:t>Regioni</a:t>
            </a:r>
          </a:p>
          <a:p>
            <a:pPr marL="465138" indent="0" algn="ctr">
              <a:spcBef>
                <a:spcPts val="600"/>
              </a:spcBef>
              <a:spcAft>
                <a:spcPts val="0"/>
              </a:spcAft>
            </a:pPr>
            <a:r>
              <a:rPr lang="it-IT" altLang="it-IT" sz="1800" b="1" i="1" dirty="0">
                <a:solidFill>
                  <a:srgbClr val="005E7D"/>
                </a:solidFill>
                <a:latin typeface="Arial Narrow" panose="020B0606020202030204" pitchFamily="34" charset="0"/>
                <a:ea typeface="ヒラギノ角ゴ Pro W3" charset="-128"/>
              </a:rPr>
              <a:t>Ripartire più equamente i costi del debito tra Stato e Comuni </a:t>
            </a:r>
          </a:p>
          <a:p>
            <a:pPr marL="465138" indent="0" algn="ctr">
              <a:lnSpc>
                <a:spcPct val="113000"/>
              </a:lnSpc>
              <a:spcBef>
                <a:spcPts val="0"/>
              </a:spcBef>
              <a:spcAft>
                <a:spcPts val="600"/>
              </a:spcAft>
            </a:pPr>
            <a:r>
              <a:rPr lang="it-IT" altLang="it-IT" sz="1800" b="1" i="1" dirty="0">
                <a:solidFill>
                  <a:srgbClr val="005E7D"/>
                </a:solidFill>
                <a:latin typeface="Arial Narrow" panose="020B0606020202030204" pitchFamily="34" charset="0"/>
                <a:ea typeface="ヒラギノ角ゴ Pro W3" charset="-128"/>
              </a:rPr>
              <a:t>i Comuni subiscono un tasso medio di quasi il 5%</a:t>
            </a:r>
          </a:p>
          <a:p>
            <a:pPr marL="342900" indent="-342900" algn="just">
              <a:lnSpc>
                <a:spcPct val="113000"/>
              </a:lnSpc>
              <a:spcBef>
                <a:spcPts val="600"/>
              </a:spcBef>
              <a:spcAft>
                <a:spcPts val="600"/>
              </a:spcAft>
              <a:buFont typeface="Arial" panose="020B0604020202020204" pitchFamily="34" charset="0"/>
              <a:buChar char="•"/>
            </a:pPr>
            <a:r>
              <a:rPr lang="it-IT" altLang="it-IT" sz="2000" dirty="0">
                <a:latin typeface="Arial Narrow" panose="020B0606020202030204" pitchFamily="34" charset="0"/>
              </a:rPr>
              <a:t>Liberare nuove risorse per gli investimenti </a:t>
            </a:r>
            <a:r>
              <a:rPr lang="it-IT" altLang="it-IT" sz="2000" dirty="0" smtClean="0">
                <a:latin typeface="Arial Narrow" panose="020B0606020202030204" pitchFamily="34" charset="0"/>
              </a:rPr>
              <a:t>locali per </a:t>
            </a:r>
            <a:r>
              <a:rPr lang="it-IT" altLang="it-IT" sz="2000" dirty="0">
                <a:latin typeface="Arial Narrow" panose="020B0606020202030204" pitchFamily="34" charset="0"/>
              </a:rPr>
              <a:t>un generalizzato </a:t>
            </a:r>
            <a:r>
              <a:rPr lang="it-IT" altLang="it-IT" sz="2000" b="1" dirty="0">
                <a:latin typeface="Arial Narrow" panose="020B0606020202030204" pitchFamily="34" charset="0"/>
              </a:rPr>
              <a:t>recupero della capacità di progettazione dei </a:t>
            </a:r>
            <a:r>
              <a:rPr lang="it-IT" altLang="it-IT" sz="2000" b="1" dirty="0" smtClean="0">
                <a:latin typeface="Arial Narrow" panose="020B0606020202030204" pitchFamily="34" charset="0"/>
              </a:rPr>
              <a:t>Comuni</a:t>
            </a:r>
            <a:endParaRPr lang="it-IT" altLang="it-IT" sz="2000" b="1" dirty="0">
              <a:latin typeface="Arial Narrow" panose="020B0606020202030204" pitchFamily="34" charset="0"/>
            </a:endParaRPr>
          </a:p>
        </p:txBody>
      </p:sp>
    </p:spTree>
    <p:extLst>
      <p:ext uri="{BB962C8B-B14F-4D97-AF65-F5344CB8AC3E}">
        <p14:creationId xmlns:p14="http://schemas.microsoft.com/office/powerpoint/2010/main" val="715129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61549" y="476250"/>
            <a:ext cx="7339452" cy="676456"/>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altLang="it-IT" sz="2600" dirty="0" smtClean="0"/>
              <a:t>Chiudere i conti del passato…</a:t>
            </a:r>
            <a:endParaRPr lang="it-IT" alt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15</a:t>
            </a:fld>
            <a:endParaRPr lang="it-IT" altLang="it-IT" sz="1200" dirty="0"/>
          </a:p>
        </p:txBody>
      </p:sp>
      <p:sp>
        <p:nvSpPr>
          <p:cNvPr id="6" name="Rettangolo 5"/>
          <p:cNvSpPr/>
          <p:nvPr/>
        </p:nvSpPr>
        <p:spPr>
          <a:xfrm>
            <a:off x="1690189" y="1120401"/>
            <a:ext cx="5984543" cy="430887"/>
          </a:xfrm>
          <a:prstGeom prst="rect">
            <a:avLst/>
          </a:prstGeom>
        </p:spPr>
        <p:txBody>
          <a:bodyPr wrap="square">
            <a:spAutoFit/>
          </a:bodyPr>
          <a:lstStyle/>
          <a:p>
            <a:pPr algn="ctr">
              <a:spcBef>
                <a:spcPts val="600"/>
              </a:spcBef>
              <a:buClrTx/>
              <a:buFontTx/>
              <a:buNone/>
            </a:pPr>
            <a:r>
              <a:rPr lang="it-IT" altLang="it-IT" sz="2200" b="1" i="1" dirty="0" smtClean="0">
                <a:latin typeface="Arial Narrow" panose="020B0606020202030204" pitchFamily="34" charset="0"/>
              </a:rPr>
              <a:t>Coltivare la fiducia nei rapporti Stato-Comuni</a:t>
            </a:r>
            <a:endParaRPr lang="it-IT" altLang="it-IT" sz="2200" b="1" i="1" dirty="0">
              <a:latin typeface="Arial Narrow" panose="020B0606020202030204" pitchFamily="34" charset="0"/>
            </a:endParaRPr>
          </a:p>
        </p:txBody>
      </p:sp>
      <p:sp>
        <p:nvSpPr>
          <p:cNvPr id="9" name="Text Box 4"/>
          <p:cNvSpPr txBox="1">
            <a:spLocks noChangeArrowheads="1"/>
          </p:cNvSpPr>
          <p:nvPr/>
        </p:nvSpPr>
        <p:spPr bwMode="auto">
          <a:xfrm>
            <a:off x="661550" y="1709978"/>
            <a:ext cx="8015628" cy="45982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279400" indent="-273050">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1pPr>
            <a:lvl2pPr>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2pPr>
            <a:lvl3pPr>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3pPr>
            <a:lvl4pPr>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4pPr>
            <a:lvl5pPr>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279400" algn="l"/>
                <a:tab pos="722313" algn="l"/>
                <a:tab pos="1171575" algn="l"/>
                <a:tab pos="1620838"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defRPr>
                <a:solidFill>
                  <a:srgbClr val="000000"/>
                </a:solidFill>
                <a:latin typeface="Calibri" pitchFamily="32" charset="0"/>
                <a:ea typeface="Microsoft YaHei" charset="-122"/>
              </a:defRPr>
            </a:lvl9pPr>
          </a:lstStyle>
          <a:p>
            <a:pPr defTabSz="457200" eaLnBrk="1" fontAlgn="auto" hangingPunct="1">
              <a:spcBef>
                <a:spcPts val="0"/>
              </a:spcBef>
              <a:spcAft>
                <a:spcPts val="0"/>
              </a:spcAft>
              <a:buFont typeface="Arial" charset="0"/>
              <a:buChar char="•"/>
            </a:pPr>
            <a:r>
              <a:rPr lang="it-IT" altLang="it-IT" sz="2000" b="1" i="1" dirty="0" smtClean="0">
                <a:solidFill>
                  <a:srgbClr val="1F497D"/>
                </a:solidFill>
                <a:latin typeface="Arial Narrow" panose="020B0606020202030204" pitchFamily="34" charset="0"/>
              </a:rPr>
              <a:t>UFFICI </a:t>
            </a:r>
            <a:r>
              <a:rPr lang="it-IT" altLang="it-IT" sz="2000" b="1" i="1" dirty="0">
                <a:solidFill>
                  <a:srgbClr val="1F497D"/>
                </a:solidFill>
                <a:latin typeface="Arial Narrow" panose="020B0606020202030204" pitchFamily="34" charset="0"/>
              </a:rPr>
              <a:t>GIUDIZIARI (700 mln.)  </a:t>
            </a:r>
          </a:p>
          <a:p>
            <a:pPr defTabSz="457200" eaLnBrk="1" fontAlgn="auto" hangingPunct="1">
              <a:spcBef>
                <a:spcPts val="300"/>
              </a:spcBef>
              <a:spcAft>
                <a:spcPts val="0"/>
              </a:spcAft>
            </a:pPr>
            <a:r>
              <a:rPr lang="it-IT" altLang="it-IT" sz="1800" dirty="0">
                <a:latin typeface="Arial Narrow" panose="020B0606020202030204" pitchFamily="34" charset="0"/>
              </a:rPr>
              <a:t>     	ristoro </a:t>
            </a:r>
            <a:r>
              <a:rPr lang="it-IT" altLang="it-IT" sz="1800" dirty="0" smtClean="0">
                <a:latin typeface="Arial Narrow" panose="020B0606020202030204" pitchFamily="34" charset="0"/>
              </a:rPr>
              <a:t>delle </a:t>
            </a:r>
            <a:r>
              <a:rPr lang="it-IT" altLang="it-IT" sz="1800" dirty="0">
                <a:latin typeface="Arial Narrow" panose="020B0606020202030204" pitchFamily="34" charset="0"/>
              </a:rPr>
              <a:t>spese di funzionamento degli Uffici giudiziari relative al periodo </a:t>
            </a:r>
            <a:r>
              <a:rPr lang="it-IT" altLang="it-IT" sz="1800" dirty="0" smtClean="0">
                <a:latin typeface="Arial Narrow" panose="020B0606020202030204" pitchFamily="34" charset="0"/>
              </a:rPr>
              <a:t>2012-2015</a:t>
            </a:r>
            <a:endParaRPr lang="it-IT" altLang="it-IT" sz="1800" b="1" dirty="0">
              <a:latin typeface="Arial Narrow" panose="020B0606020202030204" pitchFamily="34" charset="0"/>
            </a:endParaRPr>
          </a:p>
          <a:p>
            <a:pPr defTabSz="457200" eaLnBrk="1" fontAlgn="auto" hangingPunct="1">
              <a:spcBef>
                <a:spcPts val="1800"/>
              </a:spcBef>
              <a:spcAft>
                <a:spcPts val="0"/>
              </a:spcAft>
              <a:buFont typeface="Arial" charset="0"/>
              <a:buChar char="•"/>
            </a:pPr>
            <a:r>
              <a:rPr lang="it-IT" altLang="it-IT" sz="2000" b="1" i="1" dirty="0">
                <a:solidFill>
                  <a:srgbClr val="1F497D"/>
                </a:solidFill>
                <a:latin typeface="Arial Narrow" panose="020B0606020202030204" pitchFamily="34" charset="0"/>
              </a:rPr>
              <a:t>IMU AGRICOLA </a:t>
            </a:r>
            <a:r>
              <a:rPr lang="it-IT" altLang="it-IT" sz="2000" b="1" i="1" dirty="0" smtClean="0">
                <a:solidFill>
                  <a:srgbClr val="1F497D"/>
                </a:solidFill>
                <a:latin typeface="Arial Narrow" panose="020B0606020202030204" pitchFamily="34" charset="0"/>
              </a:rPr>
              <a:t>(65 mln</a:t>
            </a:r>
            <a:r>
              <a:rPr lang="it-IT" altLang="it-IT" sz="2000" b="1" i="1" dirty="0">
                <a:solidFill>
                  <a:srgbClr val="1F497D"/>
                </a:solidFill>
                <a:latin typeface="Arial Narrow" panose="020B0606020202030204" pitchFamily="34" charset="0"/>
              </a:rPr>
              <a:t>.)</a:t>
            </a:r>
          </a:p>
          <a:p>
            <a:pPr defTabSz="457200" eaLnBrk="1" fontAlgn="auto" hangingPunct="1">
              <a:spcBef>
                <a:spcPts val="300"/>
              </a:spcBef>
              <a:spcAft>
                <a:spcPts val="0"/>
              </a:spcAft>
            </a:pPr>
            <a:r>
              <a:rPr lang="it-IT" altLang="it-IT" sz="1800" dirty="0">
                <a:latin typeface="Arial Narrow" panose="020B0606020202030204" pitchFamily="34" charset="0"/>
              </a:rPr>
              <a:t>     </a:t>
            </a:r>
            <a:r>
              <a:rPr lang="it-IT" altLang="it-IT" sz="1800" dirty="0" smtClean="0">
                <a:latin typeface="Arial Narrow" panose="020B0606020202030204" pitchFamily="34" charset="0"/>
              </a:rPr>
              <a:t> compensare </a:t>
            </a:r>
            <a:r>
              <a:rPr lang="it-IT" altLang="it-IT" sz="1800" dirty="0">
                <a:latin typeface="Arial Narrow" panose="020B0606020202030204" pitchFamily="34" charset="0"/>
              </a:rPr>
              <a:t>la differenza tra stime Mef e gettito realmente incassato  </a:t>
            </a:r>
            <a:r>
              <a:rPr lang="it-IT" altLang="it-IT" sz="1800" dirty="0" smtClean="0">
                <a:latin typeface="Arial Narrow" panose="020B0606020202030204" pitchFamily="34" charset="0"/>
              </a:rPr>
              <a:t>anche per il 2015</a:t>
            </a:r>
            <a:endParaRPr lang="it-IT" altLang="it-IT" sz="1800" b="1" dirty="0">
              <a:latin typeface="Arial Narrow" panose="020B0606020202030204" pitchFamily="34" charset="0"/>
            </a:endParaRPr>
          </a:p>
          <a:p>
            <a:pPr defTabSz="457200" eaLnBrk="1" fontAlgn="auto" hangingPunct="1">
              <a:spcBef>
                <a:spcPts val="1800"/>
              </a:spcBef>
              <a:spcAft>
                <a:spcPts val="0"/>
              </a:spcAft>
              <a:buFont typeface="Arial" charset="0"/>
              <a:buChar char="•"/>
            </a:pPr>
            <a:r>
              <a:rPr lang="it-IT" altLang="it-IT" sz="2000" b="1" i="1" dirty="0">
                <a:solidFill>
                  <a:srgbClr val="1F497D"/>
                </a:solidFill>
                <a:latin typeface="Arial Narrow" panose="020B0606020202030204" pitchFamily="34" charset="0"/>
              </a:rPr>
              <a:t>FONDO IMU-Tasi (390 mln.)</a:t>
            </a:r>
          </a:p>
          <a:p>
            <a:pPr marL="647700" indent="0" algn="just" defTabSz="457200" eaLnBrk="1" fontAlgn="auto" hangingPunct="1">
              <a:lnSpc>
                <a:spcPct val="114000"/>
              </a:lnSpc>
              <a:spcBef>
                <a:spcPts val="300"/>
              </a:spcBef>
              <a:spcAft>
                <a:spcPts val="0"/>
              </a:spcAft>
              <a:buFont typeface="Wingdings" panose="05000000000000000000" pitchFamily="2" charset="2"/>
              <a:buChar char="Ø"/>
              <a:tabLst>
                <a:tab pos="714375" algn="l"/>
                <a:tab pos="1077913"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pPr>
            <a:r>
              <a:rPr lang="it-IT" altLang="it-IT" sz="1800" dirty="0">
                <a:latin typeface="Arial Narrow" panose="020B0606020202030204" pitchFamily="34" charset="0"/>
              </a:rPr>
              <a:t> </a:t>
            </a:r>
            <a:r>
              <a:rPr lang="it-IT" altLang="it-IT" sz="1800" dirty="0" smtClean="0">
                <a:latin typeface="Arial Narrow" panose="020B0606020202030204" pitchFamily="34" charset="0"/>
              </a:rPr>
              <a:t>  consolidarlo </a:t>
            </a:r>
            <a:r>
              <a:rPr lang="it-IT" altLang="it-IT" sz="1800" dirty="0">
                <a:latin typeface="Arial Narrow" panose="020B0606020202030204" pitchFamily="34" charset="0"/>
              </a:rPr>
              <a:t>nelle risorse ordinarie e includerlo nel saldo di competenza </a:t>
            </a:r>
          </a:p>
          <a:p>
            <a:pPr marL="990600" indent="-342900" algn="just" defTabSz="457200" eaLnBrk="1" fontAlgn="auto" hangingPunct="1">
              <a:lnSpc>
                <a:spcPct val="114000"/>
              </a:lnSpc>
              <a:spcBef>
                <a:spcPts val="300"/>
              </a:spcBef>
              <a:spcAft>
                <a:spcPts val="0"/>
              </a:spcAft>
              <a:buFont typeface="Wingdings" panose="05000000000000000000" pitchFamily="2" charset="2"/>
              <a:buChar char="Ø"/>
              <a:tabLst>
                <a:tab pos="722313" algn="l"/>
                <a:tab pos="982663" algn="l"/>
                <a:tab pos="1077913"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pPr>
            <a:r>
              <a:rPr lang="it-IT" altLang="it-IT" sz="1800" dirty="0" smtClean="0">
                <a:latin typeface="Arial Narrow" panose="020B0606020202030204" pitchFamily="34" charset="0"/>
              </a:rPr>
              <a:t>sono </a:t>
            </a:r>
            <a:r>
              <a:rPr lang="it-IT" altLang="it-IT" sz="1800" dirty="0">
                <a:latin typeface="Arial Narrow" panose="020B0606020202030204" pitchFamily="34" charset="0"/>
              </a:rPr>
              <a:t>risorse dovute per ricostituire il gettito da abitazione principale IMU perduto       </a:t>
            </a:r>
            <a:r>
              <a:rPr lang="it-IT" altLang="it-IT" sz="1800" dirty="0" smtClean="0">
                <a:latin typeface="Arial Narrow" panose="020B0606020202030204" pitchFamily="34" charset="0"/>
              </a:rPr>
              <a:t> nel </a:t>
            </a:r>
            <a:r>
              <a:rPr lang="it-IT" altLang="it-IT" sz="1800" dirty="0">
                <a:latin typeface="Arial Narrow" panose="020B0606020202030204" pitchFamily="34" charset="0"/>
              </a:rPr>
              <a:t>2013-2014 con l’introduzione della Tasi a causa dei </a:t>
            </a:r>
            <a:r>
              <a:rPr lang="it-IT" altLang="it-IT" sz="1800" dirty="0" smtClean="0">
                <a:latin typeface="Arial Narrow" panose="020B0606020202030204" pitchFamily="34" charset="0"/>
              </a:rPr>
              <a:t>limiti </a:t>
            </a:r>
            <a:r>
              <a:rPr lang="it-IT" altLang="it-IT" sz="1800" dirty="0">
                <a:latin typeface="Arial Narrow" panose="020B0606020202030204" pitchFamily="34" charset="0"/>
              </a:rPr>
              <a:t>di </a:t>
            </a:r>
            <a:r>
              <a:rPr lang="it-IT" altLang="it-IT" sz="1800" dirty="0" smtClean="0">
                <a:latin typeface="Arial Narrow" panose="020B0606020202030204" pitchFamily="34" charset="0"/>
              </a:rPr>
              <a:t>aliquota 2014</a:t>
            </a:r>
            <a:endParaRPr lang="it-IT" altLang="it-IT" sz="1800" dirty="0">
              <a:latin typeface="Arial Narrow" panose="020B0606020202030204" pitchFamily="34" charset="0"/>
            </a:endParaRPr>
          </a:p>
          <a:p>
            <a:pPr defTabSz="457200" eaLnBrk="1" fontAlgn="auto" hangingPunct="1">
              <a:spcBef>
                <a:spcPts val="1800"/>
              </a:spcBef>
              <a:spcAft>
                <a:spcPts val="0"/>
              </a:spcAft>
              <a:buFont typeface="Arial" charset="0"/>
              <a:buChar char="•"/>
            </a:pPr>
            <a:r>
              <a:rPr lang="it-IT" altLang="it-IT" sz="2000" b="1" i="1" dirty="0">
                <a:solidFill>
                  <a:srgbClr val="1F497D"/>
                </a:solidFill>
                <a:latin typeface="Arial Narrow" panose="020B0606020202030204" pitchFamily="34" charset="0"/>
              </a:rPr>
              <a:t>SENTENZA CONSIGLIO DI STATO IMU-ICI</a:t>
            </a:r>
          </a:p>
          <a:p>
            <a:pPr marL="933450" indent="-285750" algn="just" defTabSz="457200" eaLnBrk="1" fontAlgn="auto" hangingPunct="1">
              <a:spcBef>
                <a:spcPts val="300"/>
              </a:spcBef>
              <a:spcAft>
                <a:spcPts val="0"/>
              </a:spcAft>
              <a:buFont typeface="Wingdings" panose="05000000000000000000" pitchFamily="2" charset="2"/>
              <a:buChar char="Ø"/>
              <a:tabLst>
                <a:tab pos="722313" algn="l"/>
                <a:tab pos="982663" algn="l"/>
                <a:tab pos="1077913"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pPr>
            <a:r>
              <a:rPr lang="it-IT" altLang="it-IT" sz="1800" dirty="0" smtClean="0">
                <a:latin typeface="Arial Narrow" panose="020B0606020202030204" pitchFamily="34" charset="0"/>
              </a:rPr>
              <a:t>60/90 milioni </a:t>
            </a:r>
            <a:r>
              <a:rPr lang="it-IT" altLang="it-IT" sz="1800" dirty="0">
                <a:latin typeface="Arial Narrow" panose="020B0606020202030204" pitchFamily="34" charset="0"/>
              </a:rPr>
              <a:t>annui per 5 </a:t>
            </a:r>
            <a:r>
              <a:rPr lang="it-IT" altLang="it-IT" sz="1800" dirty="0" smtClean="0">
                <a:latin typeface="Arial Narrow" panose="020B0606020202030204" pitchFamily="34" charset="0"/>
              </a:rPr>
              <a:t>anni</a:t>
            </a:r>
            <a:endParaRPr lang="it-IT" altLang="it-IT" sz="1800" dirty="0">
              <a:latin typeface="Arial Narrow" panose="020B0606020202030204" pitchFamily="34" charset="0"/>
            </a:endParaRPr>
          </a:p>
          <a:p>
            <a:pPr marL="933450" indent="-285750" algn="just" defTabSz="457200" eaLnBrk="1" fontAlgn="auto" hangingPunct="1">
              <a:lnSpc>
                <a:spcPct val="110000"/>
              </a:lnSpc>
              <a:spcBef>
                <a:spcPts val="0"/>
              </a:spcBef>
              <a:spcAft>
                <a:spcPts val="0"/>
              </a:spcAft>
              <a:buFont typeface="Wingdings" panose="05000000000000000000" pitchFamily="2" charset="2"/>
              <a:buChar char="Ø"/>
              <a:tabLst>
                <a:tab pos="722313" algn="l"/>
                <a:tab pos="982663" algn="l"/>
                <a:tab pos="1077913" algn="l"/>
                <a:tab pos="2070100" algn="l"/>
                <a:tab pos="2519363" algn="l"/>
                <a:tab pos="2968625" algn="l"/>
                <a:tab pos="3417888" algn="l"/>
                <a:tab pos="3867150" algn="l"/>
                <a:tab pos="4316413" algn="l"/>
                <a:tab pos="4765675" algn="l"/>
                <a:tab pos="5214938" algn="l"/>
                <a:tab pos="5668963" algn="l"/>
                <a:tab pos="6113463" algn="l"/>
                <a:tab pos="6562725" algn="l"/>
                <a:tab pos="7011988" algn="l"/>
                <a:tab pos="7461250" algn="l"/>
                <a:tab pos="7910513" algn="l"/>
                <a:tab pos="8359775" algn="l"/>
                <a:tab pos="8809038" algn="l"/>
                <a:tab pos="9258300" algn="l"/>
                <a:tab pos="9429750" algn="l"/>
                <a:tab pos="9880600" algn="l"/>
                <a:tab pos="10328275" algn="l"/>
                <a:tab pos="10777538" algn="l"/>
                <a:tab pos="10779125" algn="l"/>
                <a:tab pos="10780713" algn="l"/>
              </a:tabLst>
            </a:pPr>
            <a:r>
              <a:rPr lang="it-IT" altLang="it-IT" sz="1800" dirty="0" smtClean="0">
                <a:latin typeface="Arial Narrow" panose="020B0606020202030204" pitchFamily="34" charset="0"/>
              </a:rPr>
              <a:t>la </a:t>
            </a:r>
            <a:r>
              <a:rPr lang="it-IT" altLang="it-IT" sz="1800" dirty="0">
                <a:latin typeface="Arial Narrow" panose="020B0606020202030204" pitchFamily="34" charset="0"/>
              </a:rPr>
              <a:t>sentenza </a:t>
            </a:r>
            <a:r>
              <a:rPr lang="it-IT" altLang="it-IT" sz="1800" dirty="0" smtClean="0">
                <a:latin typeface="Arial Narrow" panose="020B0606020202030204" pitchFamily="34" charset="0"/>
              </a:rPr>
              <a:t>conferma </a:t>
            </a:r>
            <a:r>
              <a:rPr lang="it-IT" altLang="it-IT" sz="1800" dirty="0">
                <a:latin typeface="Arial Narrow" panose="020B0606020202030204" pitchFamily="34" charset="0"/>
              </a:rPr>
              <a:t>l’errata quantificazione del gettito ICI </a:t>
            </a:r>
            <a:r>
              <a:rPr lang="it-IT" altLang="it-IT" sz="1800" dirty="0" smtClean="0">
                <a:latin typeface="Arial Narrow" panose="020B0606020202030204" pitchFamily="34" charset="0"/>
              </a:rPr>
              <a:t>nella </a:t>
            </a:r>
            <a:r>
              <a:rPr lang="it-IT" altLang="it-IT" sz="1800" dirty="0">
                <a:latin typeface="Arial Narrow" panose="020B0606020202030204" pitchFamily="34" charset="0"/>
              </a:rPr>
              <a:t>fase di </a:t>
            </a:r>
            <a:r>
              <a:rPr lang="it-IT" altLang="it-IT" sz="1800" dirty="0" smtClean="0">
                <a:latin typeface="Arial Narrow" panose="020B0606020202030204" pitchFamily="34" charset="0"/>
              </a:rPr>
              <a:t>passaggio all’IMU (il «check di coerenza»), che </a:t>
            </a:r>
            <a:r>
              <a:rPr lang="it-IT" altLang="it-IT" sz="1800" dirty="0">
                <a:latin typeface="Arial Narrow" panose="020B0606020202030204" pitchFamily="34" charset="0"/>
              </a:rPr>
              <a:t>ha alterato </a:t>
            </a:r>
            <a:r>
              <a:rPr lang="it-IT" altLang="it-IT" sz="1800" dirty="0" smtClean="0">
                <a:latin typeface="Arial Narrow" panose="020B0606020202030204" pitchFamily="34" charset="0"/>
              </a:rPr>
              <a:t>l’invarianza </a:t>
            </a:r>
            <a:r>
              <a:rPr lang="it-IT" altLang="it-IT" sz="1800" dirty="0">
                <a:latin typeface="Arial Narrow" panose="020B0606020202030204" pitchFamily="34" charset="0"/>
              </a:rPr>
              <a:t>di risorse </a:t>
            </a:r>
            <a:r>
              <a:rPr lang="it-IT" altLang="it-IT" sz="1800" dirty="0" smtClean="0">
                <a:latin typeface="Arial Narrow" panose="020B0606020202030204" pitchFamily="34" charset="0"/>
              </a:rPr>
              <a:t>prevista</a:t>
            </a:r>
            <a:endParaRPr lang="it-IT" altLang="it-IT" sz="1800" b="1" dirty="0">
              <a:latin typeface="Arial Narrow" panose="020B0606020202030204" pitchFamily="34" charset="0"/>
            </a:endParaRPr>
          </a:p>
        </p:txBody>
      </p:sp>
    </p:spTree>
    <p:extLst>
      <p:ext uri="{BB962C8B-B14F-4D97-AF65-F5344CB8AC3E}">
        <p14:creationId xmlns:p14="http://schemas.microsoft.com/office/powerpoint/2010/main" val="31473618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644249" y="1158239"/>
            <a:ext cx="7920343" cy="5703934"/>
          </a:xfrm>
          <a:prstGeom prst="rect">
            <a:avLst/>
          </a:prstGeom>
          <a:noFill/>
          <a:ln w="9525">
            <a:noFill/>
            <a:miter lim="800000"/>
            <a:headEnd/>
            <a:tailEnd/>
          </a:ln>
        </p:spPr>
        <p:txBody>
          <a:bodyPr wrap="square">
            <a:spAutoFit/>
          </a:bodyPr>
          <a:lstStyle/>
          <a:p>
            <a:pPr algn="just">
              <a:lnSpc>
                <a:spcPct val="114000"/>
              </a:lnSpc>
            </a:pPr>
            <a:r>
              <a:rPr lang="it-IT" sz="2100" b="1" cap="all" dirty="0">
                <a:latin typeface="Arial Narrow" panose="020B0606020202030204" pitchFamily="34" charset="0"/>
                <a:cs typeface="Arial" charset="0"/>
              </a:rPr>
              <a:t>Istituzione di 2 fondi a favore degli enti </a:t>
            </a:r>
            <a:r>
              <a:rPr lang="it-IT" sz="2100" b="1" cap="all" dirty="0" smtClean="0">
                <a:latin typeface="Arial Narrow" panose="020B0606020202030204" pitchFamily="34" charset="0"/>
                <a:cs typeface="Arial" charset="0"/>
              </a:rPr>
              <a:t>territoriali</a:t>
            </a:r>
          </a:p>
          <a:p>
            <a:pPr algn="just">
              <a:lnSpc>
                <a:spcPct val="114000"/>
              </a:lnSpc>
            </a:pPr>
            <a:r>
              <a:rPr lang="it-IT" sz="1800" b="1" i="1" dirty="0">
                <a:latin typeface="Arial Narrow" panose="020B0606020202030204" pitchFamily="34" charset="0"/>
                <a:cs typeface="Arial" charset="0"/>
              </a:rPr>
              <a:t>n</a:t>
            </a:r>
            <a:r>
              <a:rPr lang="it-IT" sz="1800" b="1" i="1" dirty="0" smtClean="0">
                <a:latin typeface="Arial Narrow" panose="020B0606020202030204" pitchFamily="34" charset="0"/>
                <a:cs typeface="Arial" charset="0"/>
              </a:rPr>
              <a:t>on ancora ripartiti</a:t>
            </a:r>
            <a:endParaRPr lang="it-IT" sz="1800" b="1" i="1" dirty="0">
              <a:latin typeface="Arial Narrow" panose="020B0606020202030204" pitchFamily="34" charset="0"/>
              <a:cs typeface="Arial" charset="0"/>
            </a:endParaRPr>
          </a:p>
          <a:p>
            <a:pPr marL="180000" indent="-180000" algn="just">
              <a:lnSpc>
                <a:spcPct val="114000"/>
              </a:lnSpc>
              <a:spcBef>
                <a:spcPts val="1800"/>
              </a:spcBef>
              <a:buFont typeface="Arial" panose="020B0604020202020204" pitchFamily="34" charset="0"/>
              <a:buChar char="•"/>
            </a:pPr>
            <a:r>
              <a:rPr lang="it-IT" sz="1800" b="1" dirty="0">
                <a:solidFill>
                  <a:srgbClr val="005E7D"/>
                </a:solidFill>
                <a:latin typeface="Arial Narrow" panose="020B0606020202030204" pitchFamily="34" charset="0"/>
                <a:cs typeface="Arial" charset="0"/>
              </a:rPr>
              <a:t>FONDO COMMA 433: </a:t>
            </a:r>
            <a:r>
              <a:rPr lang="it-IT" sz="1800" dirty="0">
                <a:solidFill>
                  <a:srgbClr val="000000"/>
                </a:solidFill>
                <a:latin typeface="Arial Narrow" panose="020B0606020202030204" pitchFamily="34" charset="0"/>
                <a:ea typeface="ヒラギノ角ゴ Pro W3"/>
              </a:rPr>
              <a:t>1,9 miliardi di euro in termini di saldo netto da finanziare, ovvero non utili per il rispetto del saldo di finanza </a:t>
            </a:r>
            <a:r>
              <a:rPr lang="it-IT" sz="1800" dirty="0" smtClean="0">
                <a:solidFill>
                  <a:srgbClr val="000000"/>
                </a:solidFill>
                <a:latin typeface="Arial Narrow" panose="020B0606020202030204" pitchFamily="34" charset="0"/>
                <a:ea typeface="ヒラギノ角ゴ Pro W3"/>
              </a:rPr>
              <a:t>pubblica</a:t>
            </a:r>
            <a:endParaRPr lang="it-IT" sz="1800" b="1" dirty="0" smtClean="0">
              <a:solidFill>
                <a:srgbClr val="000000"/>
              </a:solidFill>
              <a:latin typeface="Arial Narrow" panose="020B0606020202030204" pitchFamily="34" charset="0"/>
              <a:cs typeface="Arial" charset="0"/>
            </a:endParaRP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dirty="0" smtClean="0">
                <a:solidFill>
                  <a:srgbClr val="000000"/>
                </a:solidFill>
                <a:latin typeface="Arial Narrow" panose="020B0606020202030204" pitchFamily="34" charset="0"/>
                <a:cs typeface="Arial" charset="0"/>
              </a:rPr>
              <a:t>criteri </a:t>
            </a:r>
            <a:r>
              <a:rPr lang="it-IT" sz="1800" dirty="0">
                <a:solidFill>
                  <a:srgbClr val="000000"/>
                </a:solidFill>
                <a:latin typeface="Arial Narrow" panose="020B0606020202030204" pitchFamily="34" charset="0"/>
                <a:cs typeface="Arial" charset="0"/>
              </a:rPr>
              <a:t>e modalità di riparto sono disciplinati con uno o più </a:t>
            </a:r>
            <a:r>
              <a:rPr lang="it-IT" sz="1800" dirty="0" smtClean="0">
                <a:solidFill>
                  <a:srgbClr val="000000"/>
                </a:solidFill>
                <a:latin typeface="Arial Narrow" panose="020B0606020202030204" pitchFamily="34" charset="0"/>
                <a:cs typeface="Arial" charset="0"/>
              </a:rPr>
              <a:t>DPCM </a:t>
            </a:r>
            <a:r>
              <a:rPr lang="it-IT" sz="1800" dirty="0">
                <a:solidFill>
                  <a:srgbClr val="000000"/>
                </a:solidFill>
                <a:latin typeface="Arial Narrow" panose="020B0606020202030204" pitchFamily="34" charset="0"/>
                <a:cs typeface="Arial" charset="0"/>
              </a:rPr>
              <a:t>da adottare entro il 31 gennaio 2017, previa intesa in Conferenza </a:t>
            </a:r>
            <a:r>
              <a:rPr lang="it-IT" sz="1800" dirty="0" smtClean="0">
                <a:solidFill>
                  <a:srgbClr val="000000"/>
                </a:solidFill>
                <a:latin typeface="Arial Narrow" panose="020B0606020202030204" pitchFamily="34" charset="0"/>
                <a:cs typeface="Arial" charset="0"/>
              </a:rPr>
              <a:t>Unificata</a:t>
            </a: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b="1" dirty="0" smtClean="0">
                <a:solidFill>
                  <a:srgbClr val="000000"/>
                </a:solidFill>
                <a:latin typeface="Arial Narrow" panose="020B0606020202030204" pitchFamily="34" charset="0"/>
                <a:cs typeface="Arial" charset="0"/>
              </a:rPr>
              <a:t>in ipotesi almeno 300 mln. </a:t>
            </a:r>
            <a:r>
              <a:rPr lang="it-IT" sz="1800" dirty="0" smtClean="0">
                <a:solidFill>
                  <a:srgbClr val="000000"/>
                </a:solidFill>
                <a:latin typeface="Arial Narrow" panose="020B0606020202030204" pitchFamily="34" charset="0"/>
                <a:cs typeface="Arial" charset="0"/>
              </a:rPr>
              <a:t>di euro potrebbero finanziare il </a:t>
            </a:r>
            <a:r>
              <a:rPr lang="it-IT" sz="1800" b="1" dirty="0" smtClean="0">
                <a:solidFill>
                  <a:srgbClr val="000000"/>
                </a:solidFill>
                <a:latin typeface="Arial Narrow" panose="020B0606020202030204" pitchFamily="34" charset="0"/>
                <a:cs typeface="Arial" charset="0"/>
              </a:rPr>
              <a:t>fondo IMU Tasi</a:t>
            </a: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dirty="0">
                <a:solidFill>
                  <a:srgbClr val="000000"/>
                </a:solidFill>
                <a:latin typeface="Arial Narrow" panose="020B0606020202030204" pitchFamily="34" charset="0"/>
                <a:cs typeface="Arial" charset="0"/>
              </a:rPr>
              <a:t>a</a:t>
            </a:r>
            <a:r>
              <a:rPr lang="it-IT" sz="1800" dirty="0" smtClean="0">
                <a:solidFill>
                  <a:srgbClr val="000000"/>
                </a:solidFill>
                <a:latin typeface="Arial Narrow" panose="020B0606020202030204" pitchFamily="34" charset="0"/>
                <a:cs typeface="Arial" charset="0"/>
              </a:rPr>
              <a:t>nche il ristoro parziale del gettito da terreni montani 2015 potrebbe essere ricavato da questo fondo</a:t>
            </a:r>
          </a:p>
          <a:p>
            <a:pPr marL="180975" indent="-180975" algn="just">
              <a:lnSpc>
                <a:spcPct val="114000"/>
              </a:lnSpc>
              <a:spcBef>
                <a:spcPts val="1800"/>
              </a:spcBef>
              <a:buFont typeface="Arial" panose="020B0604020202020204" pitchFamily="34" charset="0"/>
              <a:buChar char="•"/>
              <a:tabLst>
                <a:tab pos="180975" algn="l"/>
              </a:tabLst>
              <a:defRPr/>
            </a:pPr>
            <a:r>
              <a:rPr lang="it-IT" sz="1800" b="1" dirty="0">
                <a:solidFill>
                  <a:srgbClr val="005E7D"/>
                </a:solidFill>
                <a:latin typeface="Arial Narrow" panose="020B0606020202030204" pitchFamily="34" charset="0"/>
                <a:cs typeface="Arial" charset="0"/>
              </a:rPr>
              <a:t>FONDO COMMA 438: </a:t>
            </a:r>
            <a:r>
              <a:rPr lang="it-IT" sz="1800" dirty="0" smtClean="0">
                <a:solidFill>
                  <a:srgbClr val="000000"/>
                </a:solidFill>
                <a:latin typeface="Arial Narrow" panose="020B0606020202030204" pitchFamily="34" charset="0"/>
                <a:ea typeface="ヒラギノ角ゴ Pro W3"/>
              </a:rPr>
              <a:t>925 mln. + 10 mln. per 30 anni + 34,6 mln. per 10 anni, risorse aggiuntive valide per il saldo di finanza pubblica, da destinare però a troppe esigenze</a:t>
            </a:r>
          </a:p>
          <a:p>
            <a:pPr marL="714375" indent="-341313" algn="just">
              <a:lnSpc>
                <a:spcPct val="114000"/>
              </a:lnSpc>
              <a:spcBef>
                <a:spcPts val="600"/>
              </a:spcBef>
              <a:buFont typeface="Wingdings" panose="05000000000000000000" pitchFamily="2" charset="2"/>
              <a:buChar char="Ø"/>
              <a:tabLst>
                <a:tab pos="714375" algn="l"/>
                <a:tab pos="808038" algn="l"/>
              </a:tabLst>
              <a:defRPr/>
            </a:pPr>
            <a:r>
              <a:rPr lang="it-IT" sz="1800" dirty="0">
                <a:solidFill>
                  <a:srgbClr val="000000"/>
                </a:solidFill>
                <a:latin typeface="Arial Narrow" panose="020B0606020202030204" pitchFamily="34" charset="0"/>
                <a:cs typeface="Arial" charset="0"/>
              </a:rPr>
              <a:t>a</a:t>
            </a:r>
            <a:r>
              <a:rPr lang="it-IT" sz="1800" dirty="0" smtClean="0">
                <a:solidFill>
                  <a:srgbClr val="000000"/>
                </a:solidFill>
                <a:latin typeface="Arial Narrow" panose="020B0606020202030204" pitchFamily="34" charset="0"/>
                <a:cs typeface="Arial" charset="0"/>
              </a:rPr>
              <a:t>bbattere il taglio incrementale 2017 per Città metropolitane e Province</a:t>
            </a: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dirty="0">
                <a:solidFill>
                  <a:srgbClr val="000000"/>
                </a:solidFill>
                <a:latin typeface="Arial Narrow" panose="020B0606020202030204" pitchFamily="34" charset="0"/>
                <a:cs typeface="Arial" charset="0"/>
              </a:rPr>
              <a:t>a</a:t>
            </a:r>
            <a:r>
              <a:rPr lang="it-IT" sz="1800" dirty="0" smtClean="0">
                <a:solidFill>
                  <a:srgbClr val="000000"/>
                </a:solidFill>
                <a:latin typeface="Arial Narrow" panose="020B0606020202030204" pitchFamily="34" charset="0"/>
                <a:cs typeface="Arial" charset="0"/>
              </a:rPr>
              <a:t>cconto su spese per uffici giudiziari</a:t>
            </a: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dirty="0">
                <a:solidFill>
                  <a:srgbClr val="000000"/>
                </a:solidFill>
                <a:latin typeface="Arial Narrow" panose="020B0606020202030204" pitchFamily="34" charset="0"/>
                <a:cs typeface="Arial" charset="0"/>
              </a:rPr>
              <a:t>r</a:t>
            </a:r>
            <a:r>
              <a:rPr lang="it-IT" sz="1800" dirty="0" smtClean="0">
                <a:solidFill>
                  <a:srgbClr val="000000"/>
                </a:solidFill>
                <a:latin typeface="Arial Narrow" panose="020B0606020202030204" pitchFamily="34" charset="0"/>
                <a:cs typeface="Arial" charset="0"/>
              </a:rPr>
              <a:t>istoro per sentenze IMU-ICI (illegittimità dei criteri di calcolo MEF adottati nel 2012)</a:t>
            </a:r>
          </a:p>
          <a:p>
            <a:pPr marL="714375" indent="-341313" algn="just">
              <a:lnSpc>
                <a:spcPct val="114000"/>
              </a:lnSpc>
              <a:spcBef>
                <a:spcPts val="300"/>
              </a:spcBef>
              <a:buFont typeface="Wingdings" panose="05000000000000000000" pitchFamily="2" charset="2"/>
              <a:buChar char="Ø"/>
              <a:tabLst>
                <a:tab pos="714375" algn="l"/>
                <a:tab pos="808038" algn="l"/>
              </a:tabLst>
              <a:defRPr/>
            </a:pPr>
            <a:r>
              <a:rPr lang="it-IT" sz="1800" dirty="0">
                <a:solidFill>
                  <a:srgbClr val="000000"/>
                </a:solidFill>
                <a:latin typeface="Arial Narrow" panose="020B0606020202030204" pitchFamily="34" charset="0"/>
                <a:cs typeface="Arial" charset="0"/>
              </a:rPr>
              <a:t>r</a:t>
            </a:r>
            <a:r>
              <a:rPr lang="it-IT" sz="1800" dirty="0" smtClean="0">
                <a:solidFill>
                  <a:srgbClr val="000000"/>
                </a:solidFill>
                <a:latin typeface="Arial Narrow" panose="020B0606020202030204" pitchFamily="34" charset="0"/>
                <a:cs typeface="Arial" charset="0"/>
              </a:rPr>
              <a:t>istoro terreni montani 2015</a:t>
            </a:r>
          </a:p>
        </p:txBody>
      </p:sp>
      <p:sp>
        <p:nvSpPr>
          <p:cNvPr id="7" name="Titolo 5"/>
          <p:cNvSpPr txBox="1">
            <a:spLocks/>
          </p:cNvSpPr>
          <p:nvPr/>
        </p:nvSpPr>
        <p:spPr bwMode="auto">
          <a:xfrm>
            <a:off x="644249" y="484051"/>
            <a:ext cx="6282755"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altLang="it-IT" i="0" dirty="0" smtClean="0"/>
              <a:t>…Chiudere </a:t>
            </a:r>
            <a:r>
              <a:rPr lang="it-IT" altLang="it-IT" i="0" dirty="0"/>
              <a:t>i conti del </a:t>
            </a:r>
            <a:r>
              <a:rPr lang="it-IT" altLang="it-IT" i="0" dirty="0" smtClean="0"/>
              <a:t>passato</a:t>
            </a:r>
            <a:endParaRPr lang="it-IT" i="0" dirty="0"/>
          </a:p>
        </p:txBody>
      </p:sp>
      <p:sp>
        <p:nvSpPr>
          <p:cNvPr id="6"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16</a:t>
            </a:fld>
            <a:endParaRPr lang="it-IT" altLang="it-IT" sz="1200" dirty="0" smtClean="0"/>
          </a:p>
        </p:txBody>
      </p:sp>
    </p:spTree>
    <p:extLst>
      <p:ext uri="{BB962C8B-B14F-4D97-AF65-F5344CB8AC3E}">
        <p14:creationId xmlns:p14="http://schemas.microsoft.com/office/powerpoint/2010/main" val="3055966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707365" y="1295719"/>
            <a:ext cx="7841411" cy="5090496"/>
          </a:xfrm>
          <a:prstGeom prst="rect">
            <a:avLst/>
          </a:prstGeom>
          <a:noFill/>
          <a:ln w="9525">
            <a:noFill/>
            <a:miter lim="800000"/>
            <a:headEnd/>
            <a:tailEnd/>
          </a:ln>
        </p:spPr>
        <p:txBody>
          <a:bodyPr wrap="square">
            <a:spAutoFit/>
          </a:bodyPr>
          <a:lstStyle/>
          <a:p>
            <a:pPr marL="180000" indent="-180000" algn="just">
              <a:lnSpc>
                <a:spcPct val="114000"/>
              </a:lnSpc>
              <a:spcBef>
                <a:spcPts val="9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Il comma 455 differisce la </a:t>
            </a:r>
            <a:r>
              <a:rPr lang="it-IT" sz="1800" b="1" dirty="0" smtClean="0">
                <a:solidFill>
                  <a:srgbClr val="000000"/>
                </a:solidFill>
                <a:latin typeface="Arial Narrow" panose="020B0606020202030204" pitchFamily="34" charset="0"/>
                <a:cs typeface="Arial" charset="0"/>
              </a:rPr>
              <a:t>Nota di aggiornamento al DUP </a:t>
            </a:r>
            <a:r>
              <a:rPr lang="it-IT" sz="1800" dirty="0" smtClean="0">
                <a:solidFill>
                  <a:srgbClr val="000000"/>
                </a:solidFill>
                <a:latin typeface="Arial Narrow" panose="020B0606020202030204" pitchFamily="34" charset="0"/>
                <a:cs typeface="Arial" charset="0"/>
              </a:rPr>
              <a:t>per l’esercizio finanziario 2017 al 31.12.2016 (rimane un </a:t>
            </a:r>
            <a:r>
              <a:rPr lang="it-IT" sz="1800" b="1" dirty="0" smtClean="0">
                <a:solidFill>
                  <a:srgbClr val="000000"/>
                </a:solidFill>
                <a:latin typeface="Arial Narrow" panose="020B0606020202030204" pitchFamily="34" charset="0"/>
                <a:cs typeface="Arial" charset="0"/>
              </a:rPr>
              <a:t>termine</a:t>
            </a:r>
            <a:r>
              <a:rPr lang="it-IT" sz="1800" dirty="0" smtClean="0">
                <a:solidFill>
                  <a:srgbClr val="000000"/>
                </a:solidFill>
                <a:latin typeface="Arial Narrow" panose="020B0606020202030204" pitchFamily="34" charset="0"/>
                <a:cs typeface="Arial" charset="0"/>
              </a:rPr>
              <a:t> comunque </a:t>
            </a:r>
            <a:r>
              <a:rPr lang="it-IT" sz="1800" b="1" dirty="0" smtClean="0">
                <a:solidFill>
                  <a:srgbClr val="000000"/>
                </a:solidFill>
                <a:latin typeface="Arial Narrow" panose="020B0606020202030204" pitchFamily="34" charset="0"/>
                <a:cs typeface="Arial" charset="0"/>
              </a:rPr>
              <a:t>ordinatorio</a:t>
            </a:r>
            <a:r>
              <a:rPr lang="it-IT" sz="1800" dirty="0" smtClean="0">
                <a:solidFill>
                  <a:srgbClr val="000000"/>
                </a:solidFill>
                <a:latin typeface="Arial Narrow" panose="020B0606020202030204" pitchFamily="34" charset="0"/>
                <a:cs typeface="Arial" charset="0"/>
              </a:rPr>
              <a:t>)</a:t>
            </a:r>
          </a:p>
          <a:p>
            <a:pPr marL="180000" indent="-180000" algn="just">
              <a:lnSpc>
                <a:spcPct val="114000"/>
              </a:lnSpc>
              <a:spcBef>
                <a:spcPts val="9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È prorogato di un anno – dal 31 dicembre 2016 al 31 dicembre 2017 – l’innalzamento da tre a cinque dodicesimi della </a:t>
            </a:r>
            <a:r>
              <a:rPr lang="it-IT" sz="1800" b="1" dirty="0" smtClean="0">
                <a:solidFill>
                  <a:srgbClr val="000000"/>
                </a:solidFill>
                <a:latin typeface="Arial Narrow" panose="020B0606020202030204" pitchFamily="34" charset="0"/>
                <a:cs typeface="Arial" charset="0"/>
              </a:rPr>
              <a:t>soglia per il ricorso alle anticipazioni di tesoreria </a:t>
            </a:r>
            <a:r>
              <a:rPr lang="it-IT" sz="1800" dirty="0" smtClean="0">
                <a:solidFill>
                  <a:srgbClr val="000000"/>
                </a:solidFill>
                <a:latin typeface="Arial Narrow" panose="020B0606020202030204" pitchFamily="34" charset="0"/>
                <a:cs typeface="Arial" charset="0"/>
              </a:rPr>
              <a:t>(co. 43)</a:t>
            </a:r>
            <a:endParaRPr lang="it-IT" sz="1800" dirty="0">
              <a:solidFill>
                <a:srgbClr val="000000"/>
              </a:solidFill>
              <a:latin typeface="Arial Narrow" panose="020B0606020202030204" pitchFamily="34" charset="0"/>
              <a:cs typeface="Arial" charset="0"/>
            </a:endParaRPr>
          </a:p>
          <a:p>
            <a:pPr marL="180000" indent="-180000" algn="just">
              <a:lnSpc>
                <a:spcPct val="114000"/>
              </a:lnSpc>
              <a:spcBef>
                <a:spcPts val="9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È prorogata fino al 2017 (co. 440) la possibilità di </a:t>
            </a:r>
            <a:r>
              <a:rPr lang="it-IT" sz="1800" b="1" dirty="0" smtClean="0">
                <a:solidFill>
                  <a:srgbClr val="000000"/>
                </a:solidFill>
                <a:latin typeface="Arial Narrow" panose="020B0606020202030204" pitchFamily="34" charset="0"/>
                <a:cs typeface="Arial" charset="0"/>
              </a:rPr>
              <a:t>utilizzare liberamente</a:t>
            </a:r>
            <a:r>
              <a:rPr lang="it-IT" sz="1800" dirty="0" smtClean="0">
                <a:solidFill>
                  <a:srgbClr val="000000"/>
                </a:solidFill>
                <a:latin typeface="Arial Narrow" panose="020B0606020202030204" pitchFamily="34" charset="0"/>
                <a:cs typeface="Arial" charset="0"/>
              </a:rPr>
              <a:t> le </a:t>
            </a:r>
            <a:r>
              <a:rPr lang="it-IT" sz="1800" b="1" dirty="0" smtClean="0">
                <a:solidFill>
                  <a:srgbClr val="000000"/>
                </a:solidFill>
                <a:latin typeface="Arial Narrow" panose="020B0606020202030204" pitchFamily="34" charset="0"/>
                <a:cs typeface="Arial" charset="0"/>
              </a:rPr>
              <a:t>risorse</a:t>
            </a:r>
            <a:r>
              <a:rPr lang="it-IT" sz="1800" dirty="0" smtClean="0">
                <a:solidFill>
                  <a:srgbClr val="000000"/>
                </a:solidFill>
                <a:latin typeface="Arial Narrow" panose="020B0606020202030204" pitchFamily="34" charset="0"/>
                <a:cs typeface="Arial" charset="0"/>
              </a:rPr>
              <a:t> derivanti dalla </a:t>
            </a:r>
            <a:r>
              <a:rPr lang="it-IT" sz="1800" b="1" dirty="0" smtClean="0">
                <a:solidFill>
                  <a:srgbClr val="000000"/>
                </a:solidFill>
                <a:latin typeface="Arial Narrow" panose="020B0606020202030204" pitchFamily="34" charset="0"/>
                <a:cs typeface="Arial" charset="0"/>
              </a:rPr>
              <a:t>rinegoziazione dei mutui</a:t>
            </a:r>
            <a:r>
              <a:rPr lang="it-IT" sz="1800" dirty="0" smtClean="0">
                <a:solidFill>
                  <a:srgbClr val="000000"/>
                </a:solidFill>
                <a:latin typeface="Arial Narrow" panose="020B0606020202030204" pitchFamily="34" charset="0"/>
                <a:cs typeface="Arial" charset="0"/>
              </a:rPr>
              <a:t> (art. 7, co. 2 DL 78/2015) </a:t>
            </a:r>
          </a:p>
          <a:p>
            <a:pPr marL="180000" indent="-180000" algn="just">
              <a:lnSpc>
                <a:spcPct val="114000"/>
              </a:lnSpc>
              <a:spcBef>
                <a:spcPts val="900"/>
              </a:spcBef>
              <a:buClr>
                <a:srgbClr val="005E7D"/>
              </a:buClr>
              <a:buFont typeface="Arial" panose="020B0604020202020204" pitchFamily="34" charset="0"/>
              <a:buChar char="•"/>
            </a:pPr>
            <a:r>
              <a:rPr lang="it-IT" sz="1800" b="1" dirty="0" smtClean="0">
                <a:solidFill>
                  <a:srgbClr val="000000"/>
                </a:solidFill>
                <a:latin typeface="Arial Narrow" panose="020B0606020202030204" pitchFamily="34" charset="0"/>
                <a:cs typeface="Arial" charset="0"/>
              </a:rPr>
              <a:t>Rinegoziazione</a:t>
            </a:r>
            <a:r>
              <a:rPr lang="it-IT" sz="1800" dirty="0" smtClean="0">
                <a:solidFill>
                  <a:srgbClr val="000000"/>
                </a:solidFill>
                <a:latin typeface="Arial Narrow" panose="020B0606020202030204" pitchFamily="34" charset="0"/>
                <a:cs typeface="Arial" charset="0"/>
              </a:rPr>
              <a:t> delle </a:t>
            </a:r>
            <a:r>
              <a:rPr lang="it-IT" sz="1800" b="1" dirty="0" smtClean="0">
                <a:solidFill>
                  <a:srgbClr val="000000"/>
                </a:solidFill>
                <a:latin typeface="Arial Narrow" panose="020B0606020202030204" pitchFamily="34" charset="0"/>
                <a:cs typeface="Arial" charset="0"/>
              </a:rPr>
              <a:t>rate di ammortamento</a:t>
            </a:r>
            <a:r>
              <a:rPr lang="it-IT" sz="1800" dirty="0" smtClean="0">
                <a:solidFill>
                  <a:srgbClr val="000000"/>
                </a:solidFill>
                <a:latin typeface="Arial Narrow" panose="020B0606020202030204" pitchFamily="34" charset="0"/>
                <a:cs typeface="Arial" charset="0"/>
              </a:rPr>
              <a:t> anche per il </a:t>
            </a:r>
            <a:r>
              <a:rPr lang="it-IT" sz="1800" b="1" dirty="0" smtClean="0">
                <a:solidFill>
                  <a:srgbClr val="000000"/>
                </a:solidFill>
                <a:latin typeface="Arial Narrow" panose="020B0606020202030204" pitchFamily="34" charset="0"/>
                <a:cs typeface="Arial" charset="0"/>
              </a:rPr>
              <a:t>2017</a:t>
            </a:r>
            <a:r>
              <a:rPr lang="it-IT" sz="1800" dirty="0" smtClean="0">
                <a:solidFill>
                  <a:srgbClr val="000000"/>
                </a:solidFill>
                <a:latin typeface="Arial Narrow" panose="020B0606020202030204" pitchFamily="34" charset="0"/>
                <a:cs typeface="Arial" charset="0"/>
              </a:rPr>
              <a:t> (art. 1, co. 430 L.190/2014) e rinegoziazione </a:t>
            </a:r>
            <a:r>
              <a:rPr lang="it-IT" sz="1800" b="1" dirty="0" smtClean="0">
                <a:solidFill>
                  <a:srgbClr val="000000"/>
                </a:solidFill>
                <a:latin typeface="Arial Narrow" panose="020B0606020202030204" pitchFamily="34" charset="0"/>
                <a:cs typeface="Arial" charset="0"/>
              </a:rPr>
              <a:t>fino a 30 anni dei mutui</a:t>
            </a:r>
            <a:r>
              <a:rPr lang="it-IT" sz="1800" dirty="0" smtClean="0">
                <a:solidFill>
                  <a:srgbClr val="000000"/>
                </a:solidFill>
                <a:latin typeface="Arial Narrow" panose="020B0606020202030204" pitchFamily="34" charset="0"/>
                <a:cs typeface="Arial" charset="0"/>
              </a:rPr>
              <a:t>, </a:t>
            </a:r>
            <a:r>
              <a:rPr lang="it-IT" sz="1800" u="sng" dirty="0" smtClean="0">
                <a:solidFill>
                  <a:srgbClr val="000000"/>
                </a:solidFill>
                <a:latin typeface="Arial Narrow" panose="020B0606020202030204" pitchFamily="34" charset="0"/>
                <a:cs typeface="Arial" charset="0"/>
              </a:rPr>
              <a:t>anche per gli enti in esercizio provvisorio</a:t>
            </a:r>
            <a:r>
              <a:rPr lang="it-IT" sz="1800" dirty="0" smtClean="0">
                <a:solidFill>
                  <a:srgbClr val="000000"/>
                </a:solidFill>
                <a:latin typeface="Arial Narrow" panose="020B0606020202030204" pitchFamily="34" charset="0"/>
                <a:cs typeface="Arial" charset="0"/>
              </a:rPr>
              <a:t> (co. 441)</a:t>
            </a:r>
            <a:endParaRPr lang="it-IT" sz="1800" dirty="0">
              <a:solidFill>
                <a:srgbClr val="000000"/>
              </a:solidFill>
              <a:latin typeface="Arial Narrow" panose="020B0606020202030204" pitchFamily="34" charset="0"/>
              <a:cs typeface="Arial" charset="0"/>
            </a:endParaRPr>
          </a:p>
          <a:p>
            <a:pPr marL="180000" indent="-180000" algn="just">
              <a:lnSpc>
                <a:spcPct val="114000"/>
              </a:lnSpc>
              <a:spcBef>
                <a:spcPts val="900"/>
              </a:spcBef>
              <a:buClr>
                <a:srgbClr val="005E7D"/>
              </a:buClr>
              <a:buFont typeface="Arial" panose="020B0604020202020204" pitchFamily="34" charset="0"/>
              <a:buChar char="•"/>
            </a:pPr>
            <a:r>
              <a:rPr lang="it-IT" sz="1800" dirty="0" smtClean="0">
                <a:latin typeface="Arial Narrow" panose="020B0606020202030204" pitchFamily="34" charset="0"/>
                <a:cs typeface="Arial" charset="0"/>
              </a:rPr>
              <a:t>Rideterminazione del </a:t>
            </a:r>
            <a:r>
              <a:rPr lang="it-IT" sz="1800" b="1" dirty="0" smtClean="0">
                <a:latin typeface="Arial Narrow" panose="020B0606020202030204" pitchFamily="34" charset="0"/>
                <a:cs typeface="Arial" charset="0"/>
              </a:rPr>
              <a:t>taglio ex DL 95/2012 </a:t>
            </a:r>
            <a:r>
              <a:rPr lang="it-IT" sz="1800" dirty="0" smtClean="0">
                <a:latin typeface="Arial Narrow" panose="020B0606020202030204" pitchFamily="34" charset="0"/>
                <a:cs typeface="Arial" charset="0"/>
              </a:rPr>
              <a:t>(co. 444) e dal 2018 misure a favore degli enti capofila nel riparto del </a:t>
            </a:r>
            <a:r>
              <a:rPr lang="it-IT" sz="1800" b="1" dirty="0" smtClean="0">
                <a:latin typeface="Arial Narrow" panose="020B0606020202030204" pitchFamily="34" charset="0"/>
                <a:cs typeface="Arial" charset="0"/>
              </a:rPr>
              <a:t>taglio ex DL 66/2014</a:t>
            </a:r>
            <a:r>
              <a:rPr lang="it-IT" sz="1800" dirty="0" smtClean="0">
                <a:latin typeface="Arial Narrow" panose="020B0606020202030204" pitchFamily="34" charset="0"/>
                <a:cs typeface="Arial" charset="0"/>
              </a:rPr>
              <a:t> (co. 459)</a:t>
            </a:r>
          </a:p>
          <a:p>
            <a:pPr marL="180000" indent="-180000" algn="just">
              <a:lnSpc>
                <a:spcPct val="114000"/>
              </a:lnSpc>
              <a:spcBef>
                <a:spcPts val="900"/>
              </a:spcBef>
              <a:buClr>
                <a:srgbClr val="005E7D"/>
              </a:buClr>
              <a:buFont typeface="Arial" panose="020B0604020202020204" pitchFamily="34" charset="0"/>
              <a:buChar char="•"/>
            </a:pPr>
            <a:r>
              <a:rPr lang="it-IT" sz="1800" dirty="0" smtClean="0">
                <a:latin typeface="Arial Narrow" panose="020B0606020202030204" pitchFamily="34" charset="0"/>
                <a:cs typeface="Arial" charset="0"/>
              </a:rPr>
              <a:t>Importante </a:t>
            </a:r>
            <a:r>
              <a:rPr lang="it-IT" sz="1800" b="1" dirty="0" smtClean="0">
                <a:latin typeface="Arial Narrow" panose="020B0606020202030204" pitchFamily="34" charset="0"/>
                <a:cs typeface="Arial" charset="0"/>
              </a:rPr>
              <a:t>rilancio del c.d. Bando periferie</a:t>
            </a:r>
            <a:r>
              <a:rPr lang="it-IT" sz="1800" dirty="0" smtClean="0">
                <a:latin typeface="Arial Narrow" panose="020B0606020202030204" pitchFamily="34" charset="0"/>
                <a:cs typeface="Arial" charset="0"/>
              </a:rPr>
              <a:t> (commi 974-978 della legge di stabilità 2016), con ulteriori risorse finalizzate a garantire il completo finanziamento dei progetti già selezionati (co. 141)</a:t>
            </a:r>
            <a:endParaRPr lang="it-IT" sz="1800" dirty="0">
              <a:latin typeface="Arial Narrow" panose="020B0606020202030204" pitchFamily="34" charset="0"/>
              <a:cs typeface="Arial" charset="0"/>
            </a:endParaRPr>
          </a:p>
        </p:txBody>
      </p:sp>
      <p:sp>
        <p:nvSpPr>
          <p:cNvPr id="7" name="Titolo 5"/>
          <p:cNvSpPr txBox="1">
            <a:spLocks/>
          </p:cNvSpPr>
          <p:nvPr/>
        </p:nvSpPr>
        <p:spPr bwMode="auto">
          <a:xfrm>
            <a:off x="625812" y="456433"/>
            <a:ext cx="4377509"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smtClean="0"/>
              <a:t>Altre norme di interesse</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17</a:t>
            </a:fld>
            <a:endParaRPr lang="it-IT" altLang="it-IT" sz="1200" dirty="0" smtClean="0"/>
          </a:p>
        </p:txBody>
      </p:sp>
    </p:spTree>
    <p:extLst>
      <p:ext uri="{BB962C8B-B14F-4D97-AF65-F5344CB8AC3E}">
        <p14:creationId xmlns:p14="http://schemas.microsoft.com/office/powerpoint/2010/main" val="2302437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5"/>
          <p:cNvSpPr txBox="1">
            <a:spLocks/>
          </p:cNvSpPr>
          <p:nvPr/>
        </p:nvSpPr>
        <p:spPr bwMode="auto">
          <a:xfrm>
            <a:off x="648609" y="492677"/>
            <a:ext cx="7848872"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smtClean="0"/>
              <a:t>Norme sugli oneri di urbanizzazione</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18</a:t>
            </a:fld>
            <a:endParaRPr lang="it-IT" altLang="it-IT" sz="1200" dirty="0" smtClean="0"/>
          </a:p>
        </p:txBody>
      </p:sp>
      <p:sp>
        <p:nvSpPr>
          <p:cNvPr id="2" name="Rettangolo 1"/>
          <p:cNvSpPr/>
          <p:nvPr/>
        </p:nvSpPr>
        <p:spPr>
          <a:xfrm>
            <a:off x="648609" y="1207463"/>
            <a:ext cx="7995059" cy="5337038"/>
          </a:xfrm>
          <a:prstGeom prst="rect">
            <a:avLst/>
          </a:prstGeom>
        </p:spPr>
        <p:txBody>
          <a:bodyPr wrap="square">
            <a:spAutoFit/>
          </a:bodyPr>
          <a:lstStyle/>
          <a:p>
            <a:pPr marL="285750" indent="-285750" algn="just">
              <a:buFont typeface="Arial" panose="020B0604020202020204" pitchFamily="34" charset="0"/>
              <a:buChar char="•"/>
            </a:pPr>
            <a:r>
              <a:rPr lang="it-IT" sz="1800" b="1" i="1" dirty="0">
                <a:solidFill>
                  <a:srgbClr val="005E7D"/>
                </a:solidFill>
                <a:latin typeface="Arial Narrow" panose="020B0606020202030204" pitchFamily="34" charset="0"/>
                <a:cs typeface="Arial" charset="0"/>
              </a:rPr>
              <a:t>Legge di stabilità 2016 – co. 737</a:t>
            </a:r>
          </a:p>
          <a:p>
            <a:pPr marL="285750" lvl="1" algn="just">
              <a:lnSpc>
                <a:spcPct val="114000"/>
              </a:lnSpc>
              <a:tabLst>
                <a:tab pos="266700" algn="l"/>
              </a:tabLst>
            </a:pPr>
            <a:r>
              <a:rPr lang="it-IT" sz="1800" dirty="0" smtClean="0">
                <a:solidFill>
                  <a:srgbClr val="000000"/>
                </a:solidFill>
                <a:latin typeface="Arial Narrow" panose="020B0606020202030204" pitchFamily="34" charset="0"/>
                <a:cs typeface="Arial" charset="0"/>
              </a:rPr>
              <a:t>«Per </a:t>
            </a:r>
            <a:r>
              <a:rPr lang="it-IT" sz="1800" dirty="0">
                <a:solidFill>
                  <a:srgbClr val="000000"/>
                </a:solidFill>
                <a:latin typeface="Arial Narrow" panose="020B0606020202030204" pitchFamily="34" charset="0"/>
                <a:cs typeface="Arial" charset="0"/>
              </a:rPr>
              <a:t>gli  anni  2016  e  </a:t>
            </a:r>
            <a:r>
              <a:rPr lang="it-IT" sz="1800" b="1" dirty="0">
                <a:solidFill>
                  <a:srgbClr val="000000"/>
                </a:solidFill>
                <a:latin typeface="Arial Narrow" panose="020B0606020202030204" pitchFamily="34" charset="0"/>
                <a:cs typeface="Arial" charset="0"/>
              </a:rPr>
              <a:t>2017</a:t>
            </a:r>
            <a:r>
              <a:rPr lang="it-IT" sz="1800" dirty="0">
                <a:solidFill>
                  <a:srgbClr val="000000"/>
                </a:solidFill>
                <a:latin typeface="Arial Narrow" panose="020B0606020202030204" pitchFamily="34" charset="0"/>
                <a:cs typeface="Arial" charset="0"/>
              </a:rPr>
              <a:t>,  i  proventi  delle  concessioni edilizie e delle sanzioni previste dal testo unico delle disposizioni legislative e regolamentari in materia edilizia, di  cui  al  decreto del  Presidente  della  Repubblica  6  giugno  2001,  n.  380,  fatta eccezione per le sanzioni di cui all'articolo 31,  comma  4-bis,  del medesimo testo unico, </a:t>
            </a:r>
            <a:r>
              <a:rPr lang="it-IT" sz="1800" b="1" dirty="0">
                <a:solidFill>
                  <a:srgbClr val="000000"/>
                </a:solidFill>
                <a:latin typeface="Arial Narrow" panose="020B0606020202030204" pitchFamily="34" charset="0"/>
                <a:cs typeface="Arial" charset="0"/>
              </a:rPr>
              <a:t>possono essere utilizzati</a:t>
            </a:r>
            <a:r>
              <a:rPr lang="it-IT" sz="1800" dirty="0">
                <a:solidFill>
                  <a:srgbClr val="000000"/>
                </a:solidFill>
                <a:latin typeface="Arial Narrow" panose="020B0606020202030204" pitchFamily="34" charset="0"/>
                <a:cs typeface="Arial" charset="0"/>
              </a:rPr>
              <a:t> per una quota pari al 100 per cento per spese di manutenzione ordinaria  del  verde,  delle strade e del patrimonio comunale, nonché </a:t>
            </a:r>
            <a:r>
              <a:rPr lang="it-IT" sz="1800" b="1" dirty="0">
                <a:solidFill>
                  <a:srgbClr val="000000"/>
                </a:solidFill>
                <a:latin typeface="Arial Narrow" panose="020B0606020202030204" pitchFamily="34" charset="0"/>
                <a:cs typeface="Arial" charset="0"/>
              </a:rPr>
              <a:t>per spese di  progettazione delle opere </a:t>
            </a:r>
            <a:r>
              <a:rPr lang="it-IT" sz="1800" b="1" dirty="0" smtClean="0">
                <a:solidFill>
                  <a:srgbClr val="000000"/>
                </a:solidFill>
                <a:latin typeface="Arial Narrow" panose="020B0606020202030204" pitchFamily="34" charset="0"/>
                <a:cs typeface="Arial" charset="0"/>
              </a:rPr>
              <a:t>pubbliche</a:t>
            </a:r>
            <a:r>
              <a:rPr lang="it-IT" sz="1800" dirty="0" smtClean="0">
                <a:solidFill>
                  <a:srgbClr val="000000"/>
                </a:solidFill>
                <a:latin typeface="Arial Narrow" panose="020B0606020202030204" pitchFamily="34" charset="0"/>
                <a:cs typeface="Arial" charset="0"/>
              </a:rPr>
              <a:t>»</a:t>
            </a:r>
            <a:endParaRPr lang="it-IT" sz="1800" dirty="0">
              <a:solidFill>
                <a:srgbClr val="000000"/>
              </a:solidFill>
              <a:latin typeface="Arial Narrow" panose="020B0606020202030204" pitchFamily="34" charset="0"/>
              <a:cs typeface="Arial" charset="0"/>
            </a:endParaRPr>
          </a:p>
          <a:p>
            <a:pPr marL="285750" indent="-285750" algn="just">
              <a:lnSpc>
                <a:spcPct val="114000"/>
              </a:lnSpc>
              <a:spcBef>
                <a:spcPts val="1200"/>
              </a:spcBef>
              <a:buFont typeface="Arial" panose="020B0604020202020204" pitchFamily="34" charset="0"/>
              <a:buChar char="•"/>
            </a:pPr>
            <a:r>
              <a:rPr lang="it-IT" sz="1800" b="1" i="1" dirty="0">
                <a:solidFill>
                  <a:srgbClr val="005E7D"/>
                </a:solidFill>
                <a:latin typeface="Arial Narrow" panose="020B0606020202030204" pitchFamily="34" charset="0"/>
                <a:cs typeface="Arial" charset="0"/>
              </a:rPr>
              <a:t>Dal 2018 (co. 460) </a:t>
            </a:r>
            <a:r>
              <a:rPr lang="it-IT" sz="1800" dirty="0" smtClean="0">
                <a:latin typeface="Arial Narrow" panose="020B0606020202030204" pitchFamily="34" charset="0"/>
              </a:rPr>
              <a:t>è </a:t>
            </a:r>
            <a:r>
              <a:rPr lang="it-IT" sz="1800" dirty="0">
                <a:latin typeface="Arial Narrow" panose="020B0606020202030204" pitchFamily="34" charset="0"/>
              </a:rPr>
              <a:t>invece previsto che i proventi delle concessioni edilizie </a:t>
            </a:r>
            <a:r>
              <a:rPr lang="it-IT" sz="1800" dirty="0" smtClean="0">
                <a:latin typeface="Arial Narrow" panose="020B0606020202030204" pitchFamily="34" charset="0"/>
              </a:rPr>
              <a:t>e delle sanzioni in materia edilizia siano </a:t>
            </a:r>
            <a:r>
              <a:rPr lang="it-IT" sz="1800" dirty="0">
                <a:latin typeface="Arial Narrow" panose="020B0606020202030204" pitchFamily="34" charset="0"/>
              </a:rPr>
              <a:t>destinati esclusivamente e senza limiti temporali a</a:t>
            </a:r>
            <a:r>
              <a:rPr lang="it-IT" sz="1800" b="1" dirty="0">
                <a:latin typeface="Arial Narrow" panose="020B0606020202030204" pitchFamily="34" charset="0"/>
              </a:rPr>
              <a:t>:</a:t>
            </a:r>
          </a:p>
          <a:p>
            <a:pPr marL="285750" indent="430213" algn="just">
              <a:lnSpc>
                <a:spcPct val="114000"/>
              </a:lnSpc>
              <a:spcBef>
                <a:spcPts val="300"/>
              </a:spcBef>
              <a:buFont typeface="Wingdings" panose="05000000000000000000" pitchFamily="2" charset="2"/>
              <a:buChar char="Ø"/>
            </a:pPr>
            <a:r>
              <a:rPr lang="it-IT" sz="1800" dirty="0">
                <a:solidFill>
                  <a:srgbClr val="000000"/>
                </a:solidFill>
                <a:latin typeface="Arial Narrow" panose="020B0606020202030204" pitchFamily="34" charset="0"/>
                <a:cs typeface="Arial" charset="0"/>
              </a:rPr>
              <a:t>r</a:t>
            </a:r>
            <a:r>
              <a:rPr lang="it-IT" sz="1800" dirty="0" smtClean="0">
                <a:solidFill>
                  <a:srgbClr val="000000"/>
                </a:solidFill>
                <a:latin typeface="Arial Narrow" panose="020B0606020202030204" pitchFamily="34" charset="0"/>
                <a:cs typeface="Arial" charset="0"/>
              </a:rPr>
              <a:t>ealizzazione e manutenzione delle </a:t>
            </a:r>
            <a:r>
              <a:rPr lang="it-IT" sz="1800" dirty="0">
                <a:solidFill>
                  <a:srgbClr val="000000"/>
                </a:solidFill>
                <a:latin typeface="Arial Narrow" panose="020B0606020202030204" pitchFamily="34" charset="0"/>
                <a:cs typeface="Arial" charset="0"/>
              </a:rPr>
              <a:t>opere di urbanizzazione </a:t>
            </a:r>
            <a:endParaRPr lang="it-IT" sz="1800" dirty="0" smtClean="0">
              <a:solidFill>
                <a:srgbClr val="000000"/>
              </a:solidFill>
              <a:latin typeface="Arial Narrow" panose="020B0606020202030204" pitchFamily="34" charset="0"/>
              <a:cs typeface="Arial" charset="0"/>
            </a:endParaRPr>
          </a:p>
          <a:p>
            <a:pPr marL="285750" indent="430213" algn="just">
              <a:lnSpc>
                <a:spcPct val="114000"/>
              </a:lnSpc>
              <a:buFont typeface="Wingdings" panose="05000000000000000000" pitchFamily="2" charset="2"/>
              <a:buChar char="Ø"/>
            </a:pPr>
            <a:r>
              <a:rPr lang="it-IT" sz="1800" dirty="0">
                <a:solidFill>
                  <a:srgbClr val="000000"/>
                </a:solidFill>
                <a:latin typeface="Arial Narrow" panose="020B0606020202030204" pitchFamily="34" charset="0"/>
                <a:cs typeface="Arial" charset="0"/>
              </a:rPr>
              <a:t>r</a:t>
            </a:r>
            <a:r>
              <a:rPr lang="it-IT" sz="1800" dirty="0" smtClean="0">
                <a:solidFill>
                  <a:srgbClr val="000000"/>
                </a:solidFill>
                <a:latin typeface="Arial Narrow" panose="020B0606020202030204" pitchFamily="34" charset="0"/>
                <a:cs typeface="Arial" charset="0"/>
              </a:rPr>
              <a:t>isanamento </a:t>
            </a:r>
            <a:r>
              <a:rPr lang="it-IT" sz="1800" dirty="0">
                <a:solidFill>
                  <a:srgbClr val="000000"/>
                </a:solidFill>
                <a:latin typeface="Arial Narrow" panose="020B0606020202030204" pitchFamily="34" charset="0"/>
                <a:cs typeface="Arial" charset="0"/>
              </a:rPr>
              <a:t>di complessi edilizi compresi nei centri storici e nelle </a:t>
            </a:r>
            <a:r>
              <a:rPr lang="it-IT" sz="1800" dirty="0" smtClean="0">
                <a:solidFill>
                  <a:srgbClr val="000000"/>
                </a:solidFill>
                <a:latin typeface="Arial Narrow" panose="020B0606020202030204" pitchFamily="34" charset="0"/>
                <a:cs typeface="Arial" charset="0"/>
              </a:rPr>
              <a:t>periferie</a:t>
            </a:r>
            <a:endParaRPr lang="it-IT" sz="1800" dirty="0">
              <a:solidFill>
                <a:srgbClr val="000000"/>
              </a:solidFill>
              <a:latin typeface="Arial Narrow" panose="020B0606020202030204" pitchFamily="34" charset="0"/>
              <a:cs typeface="Arial" charset="0"/>
            </a:endParaRPr>
          </a:p>
          <a:p>
            <a:pPr marL="285750" indent="430213" algn="just">
              <a:lnSpc>
                <a:spcPct val="114000"/>
              </a:lnSpc>
              <a:buFont typeface="Wingdings" panose="05000000000000000000" pitchFamily="2" charset="2"/>
              <a:buChar char="Ø"/>
            </a:pPr>
            <a:r>
              <a:rPr lang="it-IT" sz="1800" dirty="0" smtClean="0">
                <a:solidFill>
                  <a:srgbClr val="000000"/>
                </a:solidFill>
                <a:latin typeface="Arial Narrow" panose="020B0606020202030204" pitchFamily="34" charset="0"/>
                <a:cs typeface="Arial" charset="0"/>
              </a:rPr>
              <a:t>interventi di riuso, rigenerazione e demolizione </a:t>
            </a:r>
            <a:r>
              <a:rPr lang="it-IT" sz="1800" dirty="0">
                <a:solidFill>
                  <a:srgbClr val="000000"/>
                </a:solidFill>
                <a:latin typeface="Arial Narrow" panose="020B0606020202030204" pitchFamily="34" charset="0"/>
                <a:cs typeface="Arial" charset="0"/>
              </a:rPr>
              <a:t>di costruzioni </a:t>
            </a:r>
            <a:r>
              <a:rPr lang="it-IT" sz="1800" dirty="0" smtClean="0">
                <a:solidFill>
                  <a:srgbClr val="000000"/>
                </a:solidFill>
                <a:latin typeface="Arial Narrow" panose="020B0606020202030204" pitchFamily="34" charset="0"/>
                <a:cs typeface="Arial" charset="0"/>
              </a:rPr>
              <a:t>abusive</a:t>
            </a:r>
            <a:endParaRPr lang="it-IT" sz="1800" dirty="0">
              <a:solidFill>
                <a:srgbClr val="000000"/>
              </a:solidFill>
              <a:latin typeface="Arial Narrow" panose="020B0606020202030204" pitchFamily="34" charset="0"/>
              <a:cs typeface="Arial" charset="0"/>
            </a:endParaRPr>
          </a:p>
          <a:p>
            <a:pPr marL="285750" indent="430213" algn="just">
              <a:lnSpc>
                <a:spcPct val="114000"/>
              </a:lnSpc>
              <a:buFont typeface="Wingdings" panose="05000000000000000000" pitchFamily="2" charset="2"/>
              <a:buChar char="Ø"/>
            </a:pPr>
            <a:r>
              <a:rPr lang="it-IT" sz="1800" dirty="0" smtClean="0">
                <a:solidFill>
                  <a:srgbClr val="000000"/>
                </a:solidFill>
                <a:latin typeface="Arial Narrow" panose="020B0606020202030204" pitchFamily="34" charset="0"/>
                <a:cs typeface="Arial" charset="0"/>
              </a:rPr>
              <a:t>aree </a:t>
            </a:r>
            <a:r>
              <a:rPr lang="it-IT" sz="1800" dirty="0">
                <a:solidFill>
                  <a:srgbClr val="000000"/>
                </a:solidFill>
                <a:latin typeface="Arial Narrow" panose="020B0606020202030204" pitchFamily="34" charset="0"/>
                <a:cs typeface="Arial" charset="0"/>
              </a:rPr>
              <a:t>verdi destinate ad uso </a:t>
            </a:r>
            <a:r>
              <a:rPr lang="it-IT" sz="1800" dirty="0" smtClean="0">
                <a:solidFill>
                  <a:srgbClr val="000000"/>
                </a:solidFill>
                <a:latin typeface="Arial Narrow" panose="020B0606020202030204" pitchFamily="34" charset="0"/>
                <a:cs typeface="Arial" charset="0"/>
              </a:rPr>
              <a:t>pubblico</a:t>
            </a:r>
            <a:endParaRPr lang="it-IT" sz="1800" dirty="0">
              <a:solidFill>
                <a:srgbClr val="000000"/>
              </a:solidFill>
              <a:latin typeface="Arial Narrow" panose="020B0606020202030204" pitchFamily="34" charset="0"/>
              <a:cs typeface="Arial" charset="0"/>
            </a:endParaRPr>
          </a:p>
          <a:p>
            <a:pPr marL="285750" indent="430213" algn="just">
              <a:lnSpc>
                <a:spcPct val="114000"/>
              </a:lnSpc>
              <a:buFont typeface="Wingdings" panose="05000000000000000000" pitchFamily="2" charset="2"/>
              <a:buChar char="Ø"/>
            </a:pPr>
            <a:r>
              <a:rPr lang="it-IT" sz="1800" dirty="0" smtClean="0">
                <a:solidFill>
                  <a:srgbClr val="000000"/>
                </a:solidFill>
                <a:latin typeface="Arial Narrow" panose="020B0606020202030204" pitchFamily="34" charset="0"/>
                <a:cs typeface="Arial" charset="0"/>
              </a:rPr>
              <a:t>interventi </a:t>
            </a:r>
            <a:r>
              <a:rPr lang="it-IT" sz="1800" dirty="0">
                <a:solidFill>
                  <a:srgbClr val="000000"/>
                </a:solidFill>
                <a:latin typeface="Arial Narrow" panose="020B0606020202030204" pitchFamily="34" charset="0"/>
                <a:cs typeface="Arial" charset="0"/>
              </a:rPr>
              <a:t>di tutele e riqualificazione dell’ambiente e del </a:t>
            </a:r>
            <a:r>
              <a:rPr lang="it-IT" sz="1800" dirty="0" smtClean="0">
                <a:solidFill>
                  <a:srgbClr val="000000"/>
                </a:solidFill>
                <a:latin typeface="Arial Narrow" panose="020B0606020202030204" pitchFamily="34" charset="0"/>
                <a:cs typeface="Arial" charset="0"/>
              </a:rPr>
              <a:t>paesaggio</a:t>
            </a:r>
            <a:endParaRPr lang="it-IT" sz="1800" dirty="0">
              <a:solidFill>
                <a:srgbClr val="000000"/>
              </a:solidFill>
              <a:latin typeface="Arial Narrow" panose="020B0606020202030204" pitchFamily="34" charset="0"/>
              <a:cs typeface="Arial" charset="0"/>
            </a:endParaRPr>
          </a:p>
          <a:p>
            <a:pPr marL="285750" indent="430213" algn="just">
              <a:lnSpc>
                <a:spcPct val="114000"/>
              </a:lnSpc>
              <a:buFont typeface="Wingdings" panose="05000000000000000000" pitchFamily="2" charset="2"/>
              <a:buChar char="Ø"/>
            </a:pPr>
            <a:r>
              <a:rPr lang="it-IT" sz="1800" dirty="0" smtClean="0">
                <a:solidFill>
                  <a:srgbClr val="000000"/>
                </a:solidFill>
                <a:latin typeface="Arial Narrow" panose="020B0606020202030204" pitchFamily="34" charset="0"/>
                <a:cs typeface="Arial" charset="0"/>
              </a:rPr>
              <a:t>interventi </a:t>
            </a:r>
            <a:r>
              <a:rPr lang="it-IT" sz="1800" dirty="0">
                <a:solidFill>
                  <a:srgbClr val="000000"/>
                </a:solidFill>
                <a:latin typeface="Arial Narrow" panose="020B0606020202030204" pitchFamily="34" charset="0"/>
                <a:cs typeface="Arial" charset="0"/>
              </a:rPr>
              <a:t>volti a favorire l’insediamento di attività di agricoltura nell’ambito </a:t>
            </a:r>
            <a:r>
              <a:rPr lang="it-IT" sz="1800" dirty="0" smtClean="0">
                <a:solidFill>
                  <a:srgbClr val="000000"/>
                </a:solidFill>
                <a:latin typeface="Arial Narrow" panose="020B0606020202030204" pitchFamily="34" charset="0"/>
                <a:cs typeface="Arial" charset="0"/>
              </a:rPr>
              <a:t>urbano</a:t>
            </a:r>
            <a:endParaRPr lang="it-IT" sz="1800" dirty="0" smtClean="0">
              <a:latin typeface="Arial Narrow" panose="020B0606020202030204" pitchFamily="34" charset="0"/>
            </a:endParaRPr>
          </a:p>
        </p:txBody>
      </p:sp>
    </p:spTree>
    <p:extLst>
      <p:ext uri="{BB962C8B-B14F-4D97-AF65-F5344CB8AC3E}">
        <p14:creationId xmlns:p14="http://schemas.microsoft.com/office/powerpoint/2010/main" val="2681521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750515" y="1279026"/>
            <a:ext cx="7199685" cy="4821192"/>
          </a:xfrm>
          <a:prstGeom prst="rect">
            <a:avLst/>
          </a:prstGeom>
          <a:noFill/>
          <a:ln w="9525">
            <a:noFill/>
            <a:miter lim="800000"/>
            <a:headEnd/>
            <a:tailEnd/>
          </a:ln>
        </p:spPr>
        <p:txBody>
          <a:bodyPr wrap="square">
            <a:spAutoFit/>
          </a:bodyPr>
          <a:lstStyle/>
          <a:p>
            <a:pPr marL="285750" indent="-285750" algn="just">
              <a:lnSpc>
                <a:spcPct val="114000"/>
              </a:lnSpc>
              <a:spcBef>
                <a:spcPts val="12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Gli enti locali che hanno presentato piani di riequilibrio prima dell’approvazione del rendiconto 2014 e non avevano ancora effettuato il riaccertamento straordinario, possono rimodulare o riformulare il piano entro il 31.3.2017, </a:t>
            </a:r>
            <a:r>
              <a:rPr lang="it-IT" sz="1800" b="1" dirty="0" smtClean="0">
                <a:solidFill>
                  <a:srgbClr val="000000"/>
                </a:solidFill>
                <a:latin typeface="Arial Narrow" panose="020B0606020202030204" pitchFamily="34" charset="0"/>
                <a:cs typeface="Arial" charset="0"/>
              </a:rPr>
              <a:t>scorporando la quota di disavanzo risultante dalla quota derivante dalla revisione straordinaria e ripianando tale quota con le modalità di cui al DM 2 aprile 2015 (co. 435)</a:t>
            </a:r>
            <a:endParaRPr lang="it-IT" sz="1800" b="1" dirty="0">
              <a:solidFill>
                <a:srgbClr val="000000"/>
              </a:solidFill>
              <a:latin typeface="Arial Narrow" panose="020B0606020202030204" pitchFamily="34" charset="0"/>
              <a:cs typeface="Arial" charset="0"/>
            </a:endParaRPr>
          </a:p>
          <a:p>
            <a:pPr marL="285750" indent="-285750" algn="just">
              <a:lnSpc>
                <a:spcPct val="114000"/>
              </a:lnSpc>
              <a:spcBef>
                <a:spcPts val="12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La restituzione delle anticipazioni di liquidità </a:t>
            </a:r>
            <a:r>
              <a:rPr lang="it-IT" sz="1800" dirty="0" smtClean="0">
                <a:solidFill>
                  <a:srgbClr val="000000"/>
                </a:solidFill>
                <a:latin typeface="Arial Narrow" panose="020B0606020202030204" pitchFamily="34" charset="0"/>
                <a:cs typeface="Arial" charset="0"/>
              </a:rPr>
              <a:t>viene effettuata </a:t>
            </a:r>
            <a:r>
              <a:rPr lang="it-IT" sz="1800" dirty="0">
                <a:solidFill>
                  <a:srgbClr val="000000"/>
                </a:solidFill>
                <a:latin typeface="Arial Narrow" panose="020B0606020202030204" pitchFamily="34" charset="0"/>
                <a:cs typeface="Arial" charset="0"/>
              </a:rPr>
              <a:t>in un periodo massimo di 30 </a:t>
            </a:r>
            <a:r>
              <a:rPr lang="it-IT" sz="1800" dirty="0" smtClean="0">
                <a:solidFill>
                  <a:srgbClr val="000000"/>
                </a:solidFill>
                <a:latin typeface="Arial Narrow" panose="020B0606020202030204" pitchFamily="34" charset="0"/>
                <a:cs typeface="Arial" charset="0"/>
              </a:rPr>
              <a:t>anni</a:t>
            </a:r>
            <a:endParaRPr lang="it-IT" sz="1800" dirty="0">
              <a:solidFill>
                <a:srgbClr val="000000"/>
              </a:solidFill>
              <a:latin typeface="Arial Narrow" panose="020B0606020202030204" pitchFamily="34" charset="0"/>
              <a:cs typeface="Arial" charset="0"/>
            </a:endParaRPr>
          </a:p>
          <a:p>
            <a:pPr marL="285750" indent="-285750" algn="just">
              <a:lnSpc>
                <a:spcPct val="114000"/>
              </a:lnSpc>
              <a:spcBef>
                <a:spcPts val="12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Gli enti che hanno proceduto alla revisione dei </a:t>
            </a:r>
            <a:r>
              <a:rPr lang="it-IT" sz="1800" dirty="0" smtClean="0">
                <a:solidFill>
                  <a:srgbClr val="000000"/>
                </a:solidFill>
                <a:latin typeface="Arial Narrow" panose="020B0606020202030204" pitchFamily="34" charset="0"/>
                <a:cs typeface="Arial" charset="0"/>
              </a:rPr>
              <a:t>residui, </a:t>
            </a:r>
            <a:r>
              <a:rPr lang="it-IT" sz="1800" dirty="0">
                <a:solidFill>
                  <a:srgbClr val="000000"/>
                </a:solidFill>
                <a:latin typeface="Arial Narrow" panose="020B0606020202030204" pitchFamily="34" charset="0"/>
                <a:cs typeface="Arial" charset="0"/>
              </a:rPr>
              <a:t>per espressa pronuncia della Corte dei Conti, negli esercizi 2012, 2013 e </a:t>
            </a:r>
            <a:r>
              <a:rPr lang="it-IT" sz="1800" dirty="0" smtClean="0">
                <a:solidFill>
                  <a:srgbClr val="000000"/>
                </a:solidFill>
                <a:latin typeface="Arial Narrow" panose="020B0606020202030204" pitchFamily="34" charset="0"/>
                <a:cs typeface="Arial" charset="0"/>
              </a:rPr>
              <a:t>2014, </a:t>
            </a:r>
            <a:r>
              <a:rPr lang="it-IT" sz="1800" b="1" dirty="0">
                <a:solidFill>
                  <a:srgbClr val="000000"/>
                </a:solidFill>
                <a:latin typeface="Arial Narrow" panose="020B0606020202030204" pitchFamily="34" charset="0"/>
                <a:cs typeface="Arial" charset="0"/>
              </a:rPr>
              <a:t>determinando un piano di recupero </a:t>
            </a:r>
            <a:r>
              <a:rPr lang="it-IT" sz="1800" b="1" dirty="0" smtClean="0">
                <a:solidFill>
                  <a:srgbClr val="000000"/>
                </a:solidFill>
                <a:latin typeface="Arial Narrow" panose="020B0606020202030204" pitchFamily="34" charset="0"/>
                <a:cs typeface="Arial" charset="0"/>
              </a:rPr>
              <a:t>triennale (art. 193 TUEL)</a:t>
            </a:r>
            <a:r>
              <a:rPr lang="it-IT" sz="1800" dirty="0" smtClean="0">
                <a:solidFill>
                  <a:srgbClr val="000000"/>
                </a:solidFill>
                <a:latin typeface="Arial Narrow" panose="020B0606020202030204" pitchFamily="34" charset="0"/>
                <a:cs typeface="Arial" charset="0"/>
              </a:rPr>
              <a:t>, </a:t>
            </a:r>
            <a:r>
              <a:rPr lang="it-IT" sz="1800" dirty="0">
                <a:solidFill>
                  <a:srgbClr val="000000"/>
                </a:solidFill>
                <a:latin typeface="Arial Narrow" panose="020B0606020202030204" pitchFamily="34" charset="0"/>
                <a:cs typeface="Arial" charset="0"/>
              </a:rPr>
              <a:t>possono riformulare il piano entro il 31.3.2017, per la parte ancora non attuata, secondo modalità e tempi del </a:t>
            </a:r>
            <a:r>
              <a:rPr lang="it-IT" sz="1800" dirty="0" smtClean="0">
                <a:solidFill>
                  <a:srgbClr val="000000"/>
                </a:solidFill>
                <a:latin typeface="Arial Narrow" panose="020B0606020202030204" pitchFamily="34" charset="0"/>
                <a:cs typeface="Arial" charset="0"/>
              </a:rPr>
              <a:t>DM 2 </a:t>
            </a:r>
            <a:r>
              <a:rPr lang="it-IT" sz="1800" dirty="0">
                <a:solidFill>
                  <a:srgbClr val="000000"/>
                </a:solidFill>
                <a:latin typeface="Arial Narrow" panose="020B0606020202030204" pitchFamily="34" charset="0"/>
                <a:cs typeface="Arial" charset="0"/>
              </a:rPr>
              <a:t>aprile 2015. Dopo la riformulazione, gli enti sono tenuti a presentare alla Corte dei Conti un’attestazione del rispetto dei tempi di </a:t>
            </a:r>
            <a:r>
              <a:rPr lang="it-IT" sz="1800" dirty="0" smtClean="0">
                <a:solidFill>
                  <a:srgbClr val="000000"/>
                </a:solidFill>
                <a:latin typeface="Arial Narrow" panose="020B0606020202030204" pitchFamily="34" charset="0"/>
                <a:cs typeface="Arial" charset="0"/>
              </a:rPr>
              <a:t>pagamento (co. 435)</a:t>
            </a:r>
            <a:endParaRPr lang="it-IT" sz="1800" dirty="0">
              <a:solidFill>
                <a:srgbClr val="000000"/>
              </a:solidFill>
              <a:latin typeface="Arial Narrow" panose="020B0606020202030204" pitchFamily="34" charset="0"/>
              <a:cs typeface="Arial" charset="0"/>
            </a:endParaRPr>
          </a:p>
        </p:txBody>
      </p:sp>
      <p:sp>
        <p:nvSpPr>
          <p:cNvPr id="8" name="CasellaDiTesto 7"/>
          <p:cNvSpPr txBox="1"/>
          <p:nvPr/>
        </p:nvSpPr>
        <p:spPr>
          <a:xfrm>
            <a:off x="696286" y="526266"/>
            <a:ext cx="7848871"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a:t>Misure a favore del </a:t>
            </a:r>
            <a:r>
              <a:rPr lang="it-IT" i="0" dirty="0" smtClean="0"/>
              <a:t>pre-dissesto…</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19</a:t>
            </a:fld>
            <a:endParaRPr lang="it-IT" altLang="it-IT" sz="1200" dirty="0" smtClean="0"/>
          </a:p>
        </p:txBody>
      </p:sp>
    </p:spTree>
    <p:extLst>
      <p:ext uri="{BB962C8B-B14F-4D97-AF65-F5344CB8AC3E}">
        <p14:creationId xmlns:p14="http://schemas.microsoft.com/office/powerpoint/2010/main" val="2353534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magine 2" descr="esecutivi-0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8"/>
          <p:cNvSpPr txBox="1">
            <a:spLocks noChangeArrowheads="1"/>
          </p:cNvSpPr>
          <p:nvPr/>
        </p:nvSpPr>
        <p:spPr bwMode="auto">
          <a:xfrm>
            <a:off x="361949" y="1319842"/>
            <a:ext cx="6996383" cy="32176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a:spcBef>
                <a:spcPct val="50000"/>
              </a:spcBef>
            </a:pPr>
            <a:r>
              <a:rPr lang="it-IT" altLang="it-IT" sz="3200" b="1" dirty="0" smtClean="0">
                <a:solidFill>
                  <a:srgbClr val="005E7D"/>
                </a:solidFill>
              </a:rPr>
              <a:t>Indice</a:t>
            </a:r>
            <a:endParaRPr lang="it-IT" altLang="it-IT" sz="2800" b="1" dirty="0">
              <a:solidFill>
                <a:srgbClr val="005E7D"/>
              </a:solidFill>
            </a:endParaRPr>
          </a:p>
          <a:p>
            <a:pPr marL="266700" indent="-266700">
              <a:lnSpc>
                <a:spcPct val="90000"/>
              </a:lnSpc>
              <a:spcBef>
                <a:spcPts val="2400"/>
              </a:spcBef>
              <a:buClr>
                <a:srgbClr val="004B6B"/>
              </a:buClr>
              <a:buFont typeface="Arial" panose="020B0604020202020204" pitchFamily="34" charset="0"/>
              <a:buChar char="•"/>
            </a:pPr>
            <a:r>
              <a:rPr lang="it-IT" altLang="it-IT" b="1" dirty="0">
                <a:solidFill>
                  <a:srgbClr val="005E7D"/>
                </a:solidFill>
              </a:rPr>
              <a:t>Inquadramento </a:t>
            </a:r>
            <a:r>
              <a:rPr lang="it-IT" altLang="it-IT" b="1" dirty="0" smtClean="0">
                <a:solidFill>
                  <a:srgbClr val="005E7D"/>
                </a:solidFill>
              </a:rPr>
              <a:t>generale</a:t>
            </a:r>
          </a:p>
          <a:p>
            <a:pPr marL="266700" indent="-266700">
              <a:lnSpc>
                <a:spcPct val="90000"/>
              </a:lnSpc>
              <a:spcBef>
                <a:spcPts val="2400"/>
              </a:spcBef>
              <a:buClr>
                <a:srgbClr val="004B6B"/>
              </a:buClr>
              <a:buFont typeface="Arial" panose="020B0604020202020204" pitchFamily="34" charset="0"/>
              <a:buChar char="•"/>
            </a:pPr>
            <a:r>
              <a:rPr lang="it-IT" altLang="it-IT" b="1" dirty="0">
                <a:solidFill>
                  <a:srgbClr val="005E7D"/>
                </a:solidFill>
              </a:rPr>
              <a:t>Fondo di solidarietà comunale 2017</a:t>
            </a:r>
          </a:p>
          <a:p>
            <a:pPr marL="266700" lvl="0" indent="-266700">
              <a:lnSpc>
                <a:spcPct val="90000"/>
              </a:lnSpc>
              <a:spcBef>
                <a:spcPts val="2400"/>
              </a:spcBef>
              <a:buClr>
                <a:srgbClr val="004B6B"/>
              </a:buClr>
              <a:buFont typeface="Arial" panose="020B0604020202020204" pitchFamily="34" charset="0"/>
              <a:buChar char="•"/>
            </a:pPr>
            <a:r>
              <a:rPr lang="it-IT" altLang="it-IT" b="1" dirty="0">
                <a:solidFill>
                  <a:srgbClr val="005E7D"/>
                </a:solidFill>
              </a:rPr>
              <a:t>Vincoli e regole per gli investimenti</a:t>
            </a:r>
          </a:p>
          <a:p>
            <a:pPr marL="266700" indent="-266700">
              <a:lnSpc>
                <a:spcPct val="90000"/>
              </a:lnSpc>
              <a:spcBef>
                <a:spcPts val="2400"/>
              </a:spcBef>
              <a:buClr>
                <a:srgbClr val="004B6B"/>
              </a:buClr>
              <a:buFont typeface="Arial" panose="020B0604020202020204" pitchFamily="34" charset="0"/>
              <a:buChar char="•"/>
            </a:pPr>
            <a:endParaRPr lang="it-IT" altLang="it-IT" b="1" i="1" dirty="0">
              <a:solidFill>
                <a:srgbClr val="005E7D"/>
              </a:solidFill>
            </a:endParaRPr>
          </a:p>
          <a:p>
            <a:pPr marL="266700" indent="-266700">
              <a:lnSpc>
                <a:spcPct val="90000"/>
              </a:lnSpc>
              <a:spcBef>
                <a:spcPts val="2400"/>
              </a:spcBef>
              <a:buClr>
                <a:srgbClr val="004B6B"/>
              </a:buClr>
              <a:buFont typeface="Arial" panose="020B0604020202020204" pitchFamily="34" charset="0"/>
              <a:buChar char="•"/>
            </a:pPr>
            <a:endParaRPr lang="it-IT" altLang="it-IT" b="1" i="1" dirty="0" smtClean="0">
              <a:solidFill>
                <a:srgbClr val="005E7D"/>
              </a:solidFill>
            </a:endParaRPr>
          </a:p>
          <a:p>
            <a:pPr marL="266700" indent="-266700">
              <a:lnSpc>
                <a:spcPct val="90000"/>
              </a:lnSpc>
              <a:spcBef>
                <a:spcPts val="2400"/>
              </a:spcBef>
              <a:buClr>
                <a:srgbClr val="004B6B"/>
              </a:buClr>
              <a:buFont typeface="Arial" panose="020B0604020202020204" pitchFamily="34" charset="0"/>
              <a:buChar char="•"/>
            </a:pPr>
            <a:endParaRPr lang="it-IT" altLang="it-IT" sz="2800" b="1" i="1" dirty="0">
              <a:solidFill>
                <a:srgbClr val="005E7D"/>
              </a:solidFill>
            </a:endParaRPr>
          </a:p>
        </p:txBody>
      </p:sp>
    </p:spTree>
    <p:extLst>
      <p:ext uri="{BB962C8B-B14F-4D97-AF65-F5344CB8AC3E}">
        <p14:creationId xmlns:p14="http://schemas.microsoft.com/office/powerpoint/2010/main" val="3985740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696287" y="1225280"/>
            <a:ext cx="7869744" cy="5274842"/>
          </a:xfrm>
          <a:prstGeom prst="rect">
            <a:avLst/>
          </a:prstGeom>
          <a:noFill/>
          <a:ln w="9525">
            <a:noFill/>
            <a:miter lim="800000"/>
            <a:headEnd/>
            <a:tailEnd/>
          </a:ln>
        </p:spPr>
        <p:txBody>
          <a:bodyPr wrap="square">
            <a:spAutoFit/>
          </a:bodyPr>
          <a:lstStyle/>
          <a:p>
            <a:pPr marL="285750" indent="-285750" algn="just">
              <a:lnSpc>
                <a:spcPct val="114000"/>
              </a:lnSpc>
              <a:spcBef>
                <a:spcPts val="12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Flessibilità sugli obblighi di riduzione delle spese per acquisto di beni e servizi: ora il risparmio atteso è pari al 10% in 5 anni (co. 436) e dal calcolo sono esclusi:</a:t>
            </a:r>
          </a:p>
          <a:p>
            <a:pPr marL="742950" lvl="1" indent="-285750" algn="just">
              <a:lnSpc>
                <a:spcPct val="114000"/>
              </a:lnSpc>
              <a:spcBef>
                <a:spcPts val="1200"/>
              </a:spcBef>
              <a:buFont typeface="Wingdings" panose="05000000000000000000" pitchFamily="2" charset="2"/>
              <a:buChar char="Ø"/>
            </a:pPr>
            <a:r>
              <a:rPr lang="it-IT" sz="1800" dirty="0" smtClean="0">
                <a:solidFill>
                  <a:srgbClr val="000000"/>
                </a:solidFill>
                <a:latin typeface="Arial Narrow" panose="020B0606020202030204" pitchFamily="34" charset="0"/>
                <a:cs typeface="Arial" charset="0"/>
              </a:rPr>
              <a:t>servizio smaltimento rifiuti</a:t>
            </a:r>
          </a:p>
          <a:p>
            <a:pPr marL="742950" lvl="1" indent="-285750" algn="just">
              <a:lnSpc>
                <a:spcPct val="114000"/>
              </a:lnSpc>
              <a:spcBef>
                <a:spcPts val="1200"/>
              </a:spcBef>
              <a:buFont typeface="Wingdings" panose="05000000000000000000" pitchFamily="2" charset="2"/>
              <a:buChar char="Ø"/>
            </a:pPr>
            <a:r>
              <a:rPr lang="it-IT" sz="1800" dirty="0">
                <a:solidFill>
                  <a:srgbClr val="000000"/>
                </a:solidFill>
                <a:latin typeface="Arial Narrow" panose="020B0606020202030204" pitchFamily="34" charset="0"/>
                <a:cs typeface="Arial" charset="0"/>
              </a:rPr>
              <a:t>t</a:t>
            </a:r>
            <a:r>
              <a:rPr lang="it-IT" sz="1800" dirty="0" smtClean="0">
                <a:solidFill>
                  <a:srgbClr val="000000"/>
                </a:solidFill>
                <a:latin typeface="Arial Narrow" panose="020B0606020202030204" pitchFamily="34" charset="0"/>
                <a:cs typeface="Arial" charset="0"/>
              </a:rPr>
              <a:t>rasporto pubblico locale</a:t>
            </a:r>
          </a:p>
          <a:p>
            <a:pPr marL="742950" lvl="1" indent="-285750" algn="just">
              <a:lnSpc>
                <a:spcPct val="114000"/>
              </a:lnSpc>
              <a:spcBef>
                <a:spcPts val="1200"/>
              </a:spcBef>
              <a:buFont typeface="Wingdings" panose="05000000000000000000" pitchFamily="2" charset="2"/>
              <a:buChar char="Ø"/>
            </a:pPr>
            <a:r>
              <a:rPr lang="it-IT" sz="1800" dirty="0">
                <a:solidFill>
                  <a:srgbClr val="000000"/>
                </a:solidFill>
                <a:latin typeface="Arial Narrow" panose="020B0606020202030204" pitchFamily="34" charset="0"/>
                <a:cs typeface="Arial" charset="0"/>
              </a:rPr>
              <a:t>s</a:t>
            </a:r>
            <a:r>
              <a:rPr lang="it-IT" sz="1800" dirty="0" smtClean="0">
                <a:solidFill>
                  <a:srgbClr val="000000"/>
                </a:solidFill>
                <a:latin typeface="Arial Narrow" panose="020B0606020202030204" pitchFamily="34" charset="0"/>
                <a:cs typeface="Arial" charset="0"/>
              </a:rPr>
              <a:t>ervizio di illuminazione pubblica</a:t>
            </a:r>
          </a:p>
          <a:p>
            <a:pPr marL="742950" lvl="1" indent="-285750" algn="just">
              <a:lnSpc>
                <a:spcPct val="114000"/>
              </a:lnSpc>
              <a:spcBef>
                <a:spcPts val="1200"/>
              </a:spcBef>
              <a:buFont typeface="Wingdings" panose="05000000000000000000" pitchFamily="2" charset="2"/>
              <a:buChar char="Ø"/>
            </a:pPr>
            <a:r>
              <a:rPr lang="it-IT" sz="1800" dirty="0">
                <a:solidFill>
                  <a:srgbClr val="000000"/>
                </a:solidFill>
                <a:latin typeface="Arial Narrow" panose="020B0606020202030204" pitchFamily="34" charset="0"/>
                <a:cs typeface="Arial" charset="0"/>
              </a:rPr>
              <a:t>s</a:t>
            </a:r>
            <a:r>
              <a:rPr lang="it-IT" sz="1800" dirty="0" smtClean="0">
                <a:solidFill>
                  <a:srgbClr val="000000"/>
                </a:solidFill>
                <a:latin typeface="Arial Narrow" panose="020B0606020202030204" pitchFamily="34" charset="0"/>
                <a:cs typeface="Arial" charset="0"/>
              </a:rPr>
              <a:t>pese per accoglienza minori in strutture protette in regime di convitto e semiconvitto</a:t>
            </a:r>
            <a:endParaRPr lang="it-IT" sz="1800" dirty="0">
              <a:solidFill>
                <a:srgbClr val="000000"/>
              </a:solidFill>
              <a:latin typeface="Arial Narrow" panose="020B0606020202030204" pitchFamily="34" charset="0"/>
              <a:cs typeface="Arial" charset="0"/>
            </a:endParaRPr>
          </a:p>
          <a:p>
            <a:pPr marL="285750" indent="-285750" algn="just">
              <a:lnSpc>
                <a:spcPct val="114000"/>
              </a:lnSpc>
              <a:spcBef>
                <a:spcPts val="18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Riduzione del 25% delle spese per trasferimenti correnti in 5 anni finanziati da entrate proprie ed escludendo quelli destinati ad altri livelli istituzionali, enti, agenzie o fondazioni lirico-sinfoniche</a:t>
            </a:r>
            <a:endParaRPr lang="it-IT" sz="1800" dirty="0">
              <a:solidFill>
                <a:srgbClr val="000000"/>
              </a:solidFill>
              <a:latin typeface="Arial Narrow" panose="020B0606020202030204" pitchFamily="34" charset="0"/>
              <a:cs typeface="Arial" charset="0"/>
            </a:endParaRPr>
          </a:p>
          <a:p>
            <a:pPr marL="285750" indent="-285750" algn="just">
              <a:lnSpc>
                <a:spcPct val="114000"/>
              </a:lnSpc>
              <a:spcBef>
                <a:spcPts val="18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Possibili compensazioni in valore assoluto e mantenendo la piena equivalenza degli importi di spesa corrente per acquisto di beni e servizi, fatta eccezione per il personale e le esclusioni di cui sopra</a:t>
            </a:r>
          </a:p>
        </p:txBody>
      </p:sp>
      <p:sp>
        <p:nvSpPr>
          <p:cNvPr id="7" name="Titolo 5"/>
          <p:cNvSpPr txBox="1">
            <a:spLocks/>
          </p:cNvSpPr>
          <p:nvPr/>
        </p:nvSpPr>
        <p:spPr bwMode="auto">
          <a:xfrm>
            <a:off x="634438" y="491255"/>
            <a:ext cx="7848872"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a:t>…Misure a favore del pre-dissesto…</a:t>
            </a:r>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20</a:t>
            </a:fld>
            <a:endParaRPr lang="it-IT" altLang="it-IT" sz="1200" dirty="0" smtClean="0"/>
          </a:p>
        </p:txBody>
      </p:sp>
    </p:spTree>
    <p:extLst>
      <p:ext uri="{BB962C8B-B14F-4D97-AF65-F5344CB8AC3E}">
        <p14:creationId xmlns:p14="http://schemas.microsoft.com/office/powerpoint/2010/main" val="849470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696287" y="1302914"/>
            <a:ext cx="7619578" cy="2926442"/>
          </a:xfrm>
          <a:prstGeom prst="rect">
            <a:avLst/>
          </a:prstGeom>
          <a:noFill/>
          <a:ln w="9525">
            <a:noFill/>
            <a:miter lim="800000"/>
            <a:headEnd/>
            <a:tailEnd/>
          </a:ln>
        </p:spPr>
        <p:txBody>
          <a:bodyPr wrap="square">
            <a:spAutoFit/>
          </a:bodyPr>
          <a:lstStyle/>
          <a:p>
            <a:pPr algn="just">
              <a:lnSpc>
                <a:spcPct val="114000"/>
              </a:lnSpc>
              <a:spcBef>
                <a:spcPts val="600"/>
              </a:spcBef>
            </a:pPr>
            <a:r>
              <a:rPr lang="it-IT" sz="1800" b="1" dirty="0" smtClean="0">
                <a:solidFill>
                  <a:srgbClr val="000000"/>
                </a:solidFill>
                <a:latin typeface="Arial Narrow" panose="020B0606020202030204" pitchFamily="34" charset="0"/>
                <a:cs typeface="Arial" charset="0"/>
              </a:rPr>
              <a:t>COSA MANCA:</a:t>
            </a:r>
          </a:p>
          <a:p>
            <a:pPr algn="just">
              <a:lnSpc>
                <a:spcPct val="114000"/>
              </a:lnSpc>
              <a:spcBef>
                <a:spcPts val="1200"/>
              </a:spcBef>
            </a:pPr>
            <a:r>
              <a:rPr lang="it-IT" sz="1800" b="1" cap="all" dirty="0" smtClean="0">
                <a:solidFill>
                  <a:srgbClr val="005E7D"/>
                </a:solidFill>
                <a:latin typeface="Arial Narrow" panose="020B0606020202030204" pitchFamily="34" charset="0"/>
                <a:cs typeface="Arial" charset="0"/>
              </a:rPr>
              <a:t>Predissesto</a:t>
            </a:r>
          </a:p>
          <a:p>
            <a:pPr algn="just">
              <a:lnSpc>
                <a:spcPct val="114000"/>
              </a:lnSpc>
              <a:spcBef>
                <a:spcPts val="300"/>
              </a:spcBef>
            </a:pPr>
            <a:r>
              <a:rPr lang="it-IT" sz="1800" dirty="0" smtClean="0">
                <a:solidFill>
                  <a:srgbClr val="000000"/>
                </a:solidFill>
                <a:latin typeface="Arial Narrow" panose="020B0606020202030204" pitchFamily="34" charset="0"/>
                <a:cs typeface="Arial" charset="0"/>
              </a:rPr>
              <a:t>rateazione dei debiti tributari e previdenziali del Comune e delle aziende partecipate inserite nel piano di riequilibrio</a:t>
            </a:r>
            <a:endParaRPr lang="it-IT" sz="1800" dirty="0">
              <a:solidFill>
                <a:srgbClr val="000000"/>
              </a:solidFill>
              <a:latin typeface="Arial Narrow" panose="020B0606020202030204" pitchFamily="34" charset="0"/>
              <a:cs typeface="Arial" charset="0"/>
            </a:endParaRPr>
          </a:p>
          <a:p>
            <a:pPr algn="just">
              <a:lnSpc>
                <a:spcPct val="114000"/>
              </a:lnSpc>
              <a:spcBef>
                <a:spcPts val="300"/>
              </a:spcBef>
            </a:pPr>
            <a:endParaRPr lang="it-IT" sz="1800" b="1" dirty="0">
              <a:solidFill>
                <a:srgbClr val="000000"/>
              </a:solidFill>
              <a:latin typeface="Arial Narrow" panose="020B0606020202030204" pitchFamily="34" charset="0"/>
              <a:cs typeface="Arial" charset="0"/>
            </a:endParaRPr>
          </a:p>
          <a:p>
            <a:pPr algn="just">
              <a:lnSpc>
                <a:spcPct val="114000"/>
              </a:lnSpc>
              <a:spcBef>
                <a:spcPts val="300"/>
              </a:spcBef>
            </a:pPr>
            <a:r>
              <a:rPr lang="it-IT" sz="1800" b="1" dirty="0" smtClean="0">
                <a:solidFill>
                  <a:srgbClr val="005E7D"/>
                </a:solidFill>
                <a:latin typeface="Arial Narrow" panose="020B0606020202030204" pitchFamily="34" charset="0"/>
                <a:cs typeface="Arial" charset="0"/>
              </a:rPr>
              <a:t>DISSESTO</a:t>
            </a:r>
          </a:p>
          <a:p>
            <a:pPr indent="-360000" algn="just">
              <a:lnSpc>
                <a:spcPct val="114000"/>
              </a:lnSpc>
              <a:spcBef>
                <a:spcPts val="300"/>
              </a:spcBef>
            </a:pPr>
            <a:r>
              <a:rPr lang="it-IT" sz="1800" dirty="0">
                <a:solidFill>
                  <a:srgbClr val="000000"/>
                </a:solidFill>
                <a:latin typeface="Arial Narrow" panose="020B0606020202030204" pitchFamily="34" charset="0"/>
                <a:cs typeface="Arial" charset="0"/>
              </a:rPr>
              <a:t>ampliamento a 5 anni per la formulazione del bilancio stabilmente riequilibrato da parte di tutti i Comuni, anche di popolazione inferiore a 20mila </a:t>
            </a:r>
            <a:r>
              <a:rPr lang="it-IT" sz="1800" dirty="0" smtClean="0">
                <a:solidFill>
                  <a:srgbClr val="000000"/>
                </a:solidFill>
                <a:latin typeface="Arial Narrow" panose="020B0606020202030204" pitchFamily="34" charset="0"/>
                <a:cs typeface="Arial" charset="0"/>
              </a:rPr>
              <a:t>abitanti</a:t>
            </a:r>
            <a:endParaRPr lang="it-IT" sz="1800" dirty="0">
              <a:solidFill>
                <a:srgbClr val="000000"/>
              </a:solidFill>
              <a:latin typeface="Arial Narrow" panose="020B0606020202030204" pitchFamily="34" charset="0"/>
              <a:cs typeface="Arial" charset="0"/>
            </a:endParaRPr>
          </a:p>
        </p:txBody>
      </p:sp>
      <p:sp>
        <p:nvSpPr>
          <p:cNvPr id="7" name="Titolo 5"/>
          <p:cNvSpPr txBox="1">
            <a:spLocks/>
          </p:cNvSpPr>
          <p:nvPr/>
        </p:nvSpPr>
        <p:spPr bwMode="auto">
          <a:xfrm>
            <a:off x="634438" y="491255"/>
            <a:ext cx="7848872"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a:t>…Misure a favore del </a:t>
            </a:r>
            <a:r>
              <a:rPr lang="it-IT" i="0" dirty="0" smtClean="0"/>
              <a:t>pre-dissesto</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21</a:t>
            </a:fld>
            <a:endParaRPr lang="it-IT" altLang="it-IT" sz="1200" dirty="0" smtClean="0"/>
          </a:p>
        </p:txBody>
      </p:sp>
    </p:spTree>
    <p:extLst>
      <p:ext uri="{BB962C8B-B14F-4D97-AF65-F5344CB8AC3E}">
        <p14:creationId xmlns:p14="http://schemas.microsoft.com/office/powerpoint/2010/main" val="18627437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magine 2" descr="esecutivi-0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8"/>
          <p:cNvSpPr txBox="1">
            <a:spLocks noChangeArrowheads="1"/>
          </p:cNvSpPr>
          <p:nvPr/>
        </p:nvSpPr>
        <p:spPr bwMode="auto">
          <a:xfrm>
            <a:off x="361949" y="1765300"/>
            <a:ext cx="7096125" cy="240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a:spcBef>
                <a:spcPct val="50000"/>
              </a:spcBef>
            </a:pPr>
            <a:r>
              <a:rPr lang="it-IT" altLang="it-IT" sz="2800" b="1" dirty="0">
                <a:solidFill>
                  <a:srgbClr val="005E7D"/>
                </a:solidFill>
              </a:rPr>
              <a:t>Parte </a:t>
            </a:r>
            <a:r>
              <a:rPr lang="it-IT" altLang="it-IT" sz="2800" b="1" dirty="0" smtClean="0">
                <a:solidFill>
                  <a:srgbClr val="005E7D"/>
                </a:solidFill>
              </a:rPr>
              <a:t>2</a:t>
            </a:r>
            <a:endParaRPr lang="it-IT" altLang="it-IT" sz="2800" b="1" dirty="0">
              <a:solidFill>
                <a:srgbClr val="005E7D"/>
              </a:solidFill>
            </a:endParaRPr>
          </a:p>
          <a:p>
            <a:pPr>
              <a:spcBef>
                <a:spcPct val="50000"/>
              </a:spcBef>
            </a:pPr>
            <a:endParaRPr lang="it-IT" altLang="it-IT" b="1" dirty="0">
              <a:solidFill>
                <a:srgbClr val="005E7D"/>
              </a:solidFill>
            </a:endParaRPr>
          </a:p>
          <a:p>
            <a:pPr>
              <a:lnSpc>
                <a:spcPts val="4000"/>
              </a:lnSpc>
            </a:pPr>
            <a:r>
              <a:rPr lang="it-IT" altLang="it-IT" sz="2800" b="1" dirty="0" smtClean="0">
                <a:solidFill>
                  <a:srgbClr val="005E7D"/>
                </a:solidFill>
              </a:rPr>
              <a:t>Fondo di solidarietà comunale 2017</a:t>
            </a:r>
            <a:endParaRPr lang="it-IT" altLang="it-IT" sz="2800" b="1" dirty="0">
              <a:solidFill>
                <a:srgbClr val="005E7D"/>
              </a:solidFill>
            </a:endParaRPr>
          </a:p>
        </p:txBody>
      </p:sp>
    </p:spTree>
    <p:extLst>
      <p:ext uri="{BB962C8B-B14F-4D97-AF65-F5344CB8AC3E}">
        <p14:creationId xmlns:p14="http://schemas.microsoft.com/office/powerpoint/2010/main" val="24707255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ttangolo 1"/>
          <p:cNvSpPr>
            <a:spLocks noChangeArrowheads="1"/>
          </p:cNvSpPr>
          <p:nvPr/>
        </p:nvSpPr>
        <p:spPr bwMode="auto">
          <a:xfrm>
            <a:off x="696286" y="1125107"/>
            <a:ext cx="7787023" cy="5205912"/>
          </a:xfrm>
          <a:prstGeom prst="rect">
            <a:avLst/>
          </a:prstGeom>
          <a:noFill/>
          <a:ln w="9525">
            <a:noFill/>
            <a:miter lim="800000"/>
            <a:headEnd/>
            <a:tailEnd/>
          </a:ln>
        </p:spPr>
        <p:txBody>
          <a:bodyPr wrap="square">
            <a:spAutoFit/>
          </a:bodyPr>
          <a:lstStyle/>
          <a:p>
            <a:pPr algn="just">
              <a:lnSpc>
                <a:spcPct val="114000"/>
              </a:lnSpc>
              <a:spcBef>
                <a:spcPts val="600"/>
              </a:spcBef>
            </a:pPr>
            <a:r>
              <a:rPr lang="it-IT" sz="1800" dirty="0" smtClean="0">
                <a:solidFill>
                  <a:srgbClr val="000000"/>
                </a:solidFill>
                <a:latin typeface="Arial Narrow" panose="020B0606020202030204" pitchFamily="34" charset="0"/>
                <a:cs typeface="Arial" charset="0"/>
              </a:rPr>
              <a:t>In sintesi (commi 446-452):</a:t>
            </a:r>
          </a:p>
          <a:p>
            <a:pPr marL="180000" indent="-180000" algn="just">
              <a:lnSpc>
                <a:spcPct val="114000"/>
              </a:lnSpc>
              <a:spcBef>
                <a:spcPts val="9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n</a:t>
            </a:r>
            <a:r>
              <a:rPr lang="it-IT" sz="1800" dirty="0" smtClean="0">
                <a:solidFill>
                  <a:srgbClr val="000000"/>
                </a:solidFill>
                <a:latin typeface="Arial Narrow" panose="020B0606020202030204" pitchFamily="34" charset="0"/>
                <a:cs typeface="Arial" charset="0"/>
              </a:rPr>
              <a:t>on sono previsti tagli incrementali di tipo strutturale, pertanto la </a:t>
            </a:r>
            <a:r>
              <a:rPr lang="it-IT" sz="1800" b="1" dirty="0" smtClean="0">
                <a:solidFill>
                  <a:srgbClr val="000000"/>
                </a:solidFill>
                <a:latin typeface="Arial Narrow" panose="020B0606020202030204" pitchFamily="34" charset="0"/>
                <a:cs typeface="Arial" charset="0"/>
              </a:rPr>
              <a:t>dotazione FSC</a:t>
            </a:r>
            <a:r>
              <a:rPr lang="it-IT" sz="1800" dirty="0" smtClean="0">
                <a:solidFill>
                  <a:srgbClr val="000000"/>
                </a:solidFill>
                <a:latin typeface="Arial Narrow" panose="020B0606020202030204" pitchFamily="34" charset="0"/>
                <a:cs typeface="Arial" charset="0"/>
              </a:rPr>
              <a:t> </a:t>
            </a:r>
            <a:r>
              <a:rPr lang="it-IT" sz="1800" b="1" dirty="0" smtClean="0">
                <a:solidFill>
                  <a:srgbClr val="000000"/>
                </a:solidFill>
                <a:latin typeface="Arial Narrow" panose="020B0606020202030204" pitchFamily="34" charset="0"/>
                <a:cs typeface="Arial" charset="0"/>
              </a:rPr>
              <a:t>rimane pari a 6.197 milioni di euro</a:t>
            </a:r>
          </a:p>
          <a:p>
            <a:pPr marL="180000" indent="-180000" algn="just">
              <a:lnSpc>
                <a:spcPct val="114000"/>
              </a:lnSpc>
              <a:spcBef>
                <a:spcPts val="9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p</a:t>
            </a:r>
            <a:r>
              <a:rPr lang="it-IT" sz="1800" dirty="0" smtClean="0">
                <a:solidFill>
                  <a:srgbClr val="000000"/>
                </a:solidFill>
                <a:latin typeface="Arial Narrow" panose="020B0606020202030204" pitchFamily="34" charset="0"/>
                <a:cs typeface="Arial" charset="0"/>
              </a:rPr>
              <a:t>er il singolo Comune resta </a:t>
            </a:r>
            <a:r>
              <a:rPr lang="it-IT" sz="1800" b="1" dirty="0" smtClean="0">
                <a:solidFill>
                  <a:srgbClr val="000000"/>
                </a:solidFill>
                <a:latin typeface="Arial Narrow" panose="020B0606020202030204" pitchFamily="34" charset="0"/>
                <a:cs typeface="Arial" charset="0"/>
              </a:rPr>
              <a:t>invariata la quota di alimentazione</a:t>
            </a:r>
            <a:r>
              <a:rPr lang="it-IT" sz="1800" dirty="0" smtClean="0">
                <a:solidFill>
                  <a:srgbClr val="000000"/>
                </a:solidFill>
                <a:latin typeface="Arial Narrow" panose="020B0606020202030204" pitchFamily="34" charset="0"/>
                <a:cs typeface="Arial" charset="0"/>
              </a:rPr>
              <a:t> </a:t>
            </a:r>
            <a:r>
              <a:rPr lang="it-IT" sz="1800" b="1" dirty="0" smtClean="0">
                <a:solidFill>
                  <a:srgbClr val="000000"/>
                </a:solidFill>
                <a:latin typeface="Arial Narrow" panose="020B0606020202030204" pitchFamily="34" charset="0"/>
                <a:cs typeface="Arial" charset="0"/>
              </a:rPr>
              <a:t>FSC</a:t>
            </a:r>
            <a:r>
              <a:rPr lang="it-IT" sz="1800" dirty="0" smtClean="0">
                <a:solidFill>
                  <a:srgbClr val="000000"/>
                </a:solidFill>
                <a:latin typeface="Arial Narrow" panose="020B0606020202030204" pitchFamily="34" charset="0"/>
                <a:cs typeface="Arial" charset="0"/>
              </a:rPr>
              <a:t> (</a:t>
            </a:r>
            <a:r>
              <a:rPr lang="it-IT" sz="1800" b="1" dirty="0" smtClean="0">
                <a:solidFill>
                  <a:srgbClr val="000000"/>
                </a:solidFill>
                <a:latin typeface="Arial Narrow" panose="020B0606020202030204" pitchFamily="34" charset="0"/>
                <a:cs typeface="Arial" charset="0"/>
              </a:rPr>
              <a:t>22,43% dell’IMU standard</a:t>
            </a:r>
            <a:r>
              <a:rPr lang="it-IT" sz="1800" dirty="0" smtClean="0">
                <a:solidFill>
                  <a:srgbClr val="000000"/>
                </a:solidFill>
                <a:latin typeface="Arial Narrow" panose="020B0606020202030204" pitchFamily="34" charset="0"/>
                <a:cs typeface="Arial" charset="0"/>
              </a:rPr>
              <a:t>), a livello di comparto pari a 2.769 milioni di euro</a:t>
            </a:r>
          </a:p>
          <a:p>
            <a:pPr marL="180000" indent="-180000" algn="just">
              <a:lnSpc>
                <a:spcPct val="114000"/>
              </a:lnSpc>
              <a:spcBef>
                <a:spcPts val="900"/>
              </a:spcBef>
              <a:buClr>
                <a:srgbClr val="005E7D"/>
              </a:buClr>
              <a:buFont typeface="Arial" panose="020B0604020202020204" pitchFamily="34" charset="0"/>
              <a:buChar char="•"/>
            </a:pPr>
            <a:r>
              <a:rPr lang="it-IT" sz="1800" dirty="0" smtClean="0">
                <a:solidFill>
                  <a:srgbClr val="000000"/>
                </a:solidFill>
                <a:latin typeface="Arial Narrow" panose="020B0606020202030204" pitchFamily="34" charset="0"/>
                <a:cs typeface="Arial" charset="0"/>
              </a:rPr>
              <a:t>resta </a:t>
            </a:r>
            <a:r>
              <a:rPr lang="it-IT" sz="1800" b="1" dirty="0" smtClean="0">
                <a:solidFill>
                  <a:srgbClr val="000000"/>
                </a:solidFill>
                <a:latin typeface="Arial Narrow" panose="020B0606020202030204" pitchFamily="34" charset="0"/>
                <a:cs typeface="Arial" charset="0"/>
              </a:rPr>
              <a:t>invariata la componente ristorativa</a:t>
            </a:r>
            <a:r>
              <a:rPr lang="it-IT" sz="1800" dirty="0" smtClean="0">
                <a:solidFill>
                  <a:srgbClr val="000000"/>
                </a:solidFill>
                <a:latin typeface="Arial Narrow" panose="020B0606020202030204" pitchFamily="34" charset="0"/>
                <a:cs typeface="Arial" charset="0"/>
              </a:rPr>
              <a:t> del FSC (3.767 mln. di euro), ripartita sulla base dei gettiti IMU e Tasi perduti per effetto delle agevolazioni ed esenzioni introdotte dalla legge di stabilità 2016 (commi 10-16, 53-54 della legge 208 del 2015)</a:t>
            </a:r>
            <a:endParaRPr lang="it-IT" sz="1800" dirty="0">
              <a:solidFill>
                <a:srgbClr val="000000"/>
              </a:solidFill>
              <a:latin typeface="Arial Narrow" panose="020B0606020202030204" pitchFamily="34" charset="0"/>
              <a:cs typeface="Arial" charset="0"/>
            </a:endParaRPr>
          </a:p>
          <a:p>
            <a:pPr marL="180000" indent="-180000" algn="just">
              <a:lnSpc>
                <a:spcPct val="114000"/>
              </a:lnSpc>
              <a:spcBef>
                <a:spcPts val="9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a</a:t>
            </a:r>
            <a:r>
              <a:rPr lang="it-IT" sz="1800" dirty="0" smtClean="0">
                <a:solidFill>
                  <a:srgbClr val="000000"/>
                </a:solidFill>
                <a:latin typeface="Arial Narrow" panose="020B0606020202030204" pitchFamily="34" charset="0"/>
                <a:cs typeface="Arial" charset="0"/>
              </a:rPr>
              <a:t>umenta il peso della </a:t>
            </a:r>
            <a:r>
              <a:rPr lang="it-IT" sz="1800" b="1" dirty="0" smtClean="0">
                <a:solidFill>
                  <a:srgbClr val="000000"/>
                </a:solidFill>
                <a:latin typeface="Arial Narrow" panose="020B0606020202030204" pitchFamily="34" charset="0"/>
                <a:cs typeface="Arial" charset="0"/>
              </a:rPr>
              <a:t>componente perequativa</a:t>
            </a:r>
            <a:r>
              <a:rPr lang="it-IT" sz="1800" dirty="0" smtClean="0">
                <a:solidFill>
                  <a:srgbClr val="000000"/>
                </a:solidFill>
                <a:latin typeface="Arial Narrow" panose="020B0606020202030204" pitchFamily="34" charset="0"/>
                <a:cs typeface="Arial" charset="0"/>
              </a:rPr>
              <a:t> del FSC (</a:t>
            </a:r>
            <a:r>
              <a:rPr lang="it-IT" sz="1800" b="1" dirty="0" smtClean="0">
                <a:solidFill>
                  <a:srgbClr val="000000"/>
                </a:solidFill>
                <a:latin typeface="Arial Narrow" panose="020B0606020202030204" pitchFamily="34" charset="0"/>
                <a:cs typeface="Arial" charset="0"/>
              </a:rPr>
              <a:t>dal 30% al 40%</a:t>
            </a:r>
            <a:r>
              <a:rPr lang="it-IT" sz="1800" dirty="0" smtClean="0">
                <a:solidFill>
                  <a:srgbClr val="000000"/>
                </a:solidFill>
                <a:latin typeface="Arial Narrow" panose="020B0606020202030204" pitchFamily="34" charset="0"/>
                <a:cs typeface="Arial" charset="0"/>
              </a:rPr>
              <a:t>), distribuita sulla base della differenza tra capacità fiscale standard e fabbisogni standard</a:t>
            </a:r>
          </a:p>
          <a:p>
            <a:pPr marL="180000" indent="-180000" algn="just">
              <a:lnSpc>
                <a:spcPct val="114000"/>
              </a:lnSpc>
              <a:spcBef>
                <a:spcPts val="9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s</a:t>
            </a:r>
            <a:r>
              <a:rPr lang="it-IT" sz="1800" dirty="0" smtClean="0">
                <a:solidFill>
                  <a:srgbClr val="000000"/>
                </a:solidFill>
                <a:latin typeface="Arial Narrow" panose="020B0606020202030204" pitchFamily="34" charset="0"/>
                <a:cs typeface="Arial" charset="0"/>
              </a:rPr>
              <a:t>ono </a:t>
            </a:r>
            <a:r>
              <a:rPr lang="it-IT" sz="1800" b="1" dirty="0" smtClean="0">
                <a:solidFill>
                  <a:srgbClr val="000000"/>
                </a:solidFill>
                <a:latin typeface="Arial Narrow" panose="020B0606020202030204" pitchFamily="34" charset="0"/>
                <a:cs typeface="Arial" charset="0"/>
              </a:rPr>
              <a:t>confermate le risorse destinate alle Unioni e alle Fusioni</a:t>
            </a:r>
            <a:r>
              <a:rPr lang="it-IT" sz="1800" dirty="0" smtClean="0">
                <a:solidFill>
                  <a:srgbClr val="000000"/>
                </a:solidFill>
                <a:latin typeface="Arial Narrow" panose="020B0606020202030204" pitchFamily="34" charset="0"/>
                <a:cs typeface="Arial" charset="0"/>
              </a:rPr>
              <a:t> di comuni (nel complesso 60 mln.), che saranno erogate secondo i criteri ora vigenti</a:t>
            </a:r>
          </a:p>
          <a:p>
            <a:pPr marL="180000" indent="-180000" algn="just">
              <a:lnSpc>
                <a:spcPct val="114000"/>
              </a:lnSpc>
              <a:spcBef>
                <a:spcPts val="900"/>
              </a:spcBef>
              <a:buClr>
                <a:srgbClr val="005E7D"/>
              </a:buClr>
              <a:buFont typeface="Arial" panose="020B0604020202020204" pitchFamily="34" charset="0"/>
              <a:buChar char="•"/>
            </a:pPr>
            <a:r>
              <a:rPr lang="it-IT" sz="1800" dirty="0">
                <a:solidFill>
                  <a:srgbClr val="000000"/>
                </a:solidFill>
                <a:latin typeface="Arial Narrow" panose="020B0606020202030204" pitchFamily="34" charset="0"/>
                <a:cs typeface="Arial" charset="0"/>
              </a:rPr>
              <a:t>p</a:t>
            </a:r>
            <a:r>
              <a:rPr lang="it-IT" sz="1800" dirty="0" smtClean="0">
                <a:solidFill>
                  <a:srgbClr val="000000"/>
                </a:solidFill>
                <a:latin typeface="Arial Narrow" panose="020B0606020202030204" pitchFamily="34" charset="0"/>
                <a:cs typeface="Arial" charset="0"/>
              </a:rPr>
              <a:t>assa </a:t>
            </a:r>
            <a:r>
              <a:rPr lang="it-IT" sz="1800" b="1" dirty="0" smtClean="0">
                <a:solidFill>
                  <a:srgbClr val="000000"/>
                </a:solidFill>
                <a:latin typeface="Arial Narrow" panose="020B0606020202030204" pitchFamily="34" charset="0"/>
                <a:cs typeface="Arial" charset="0"/>
              </a:rPr>
              <a:t>dal 40% al 50%</a:t>
            </a:r>
            <a:r>
              <a:rPr lang="it-IT" sz="1800" dirty="0" smtClean="0">
                <a:solidFill>
                  <a:srgbClr val="000000"/>
                </a:solidFill>
                <a:latin typeface="Arial Narrow" panose="020B0606020202030204" pitchFamily="34" charset="0"/>
                <a:cs typeface="Arial" charset="0"/>
              </a:rPr>
              <a:t> delle </a:t>
            </a:r>
            <a:r>
              <a:rPr lang="it-IT" sz="1800" dirty="0">
                <a:solidFill>
                  <a:srgbClr val="000000"/>
                </a:solidFill>
                <a:latin typeface="Arial Narrow" panose="020B0606020202030204" pitchFamily="34" charset="0"/>
                <a:cs typeface="Arial" charset="0"/>
              </a:rPr>
              <a:t>spettanze erariali </a:t>
            </a:r>
            <a:r>
              <a:rPr lang="it-IT" sz="1800" dirty="0" smtClean="0">
                <a:solidFill>
                  <a:srgbClr val="000000"/>
                </a:solidFill>
                <a:latin typeface="Arial Narrow" panose="020B0606020202030204" pitchFamily="34" charset="0"/>
                <a:cs typeface="Arial" charset="0"/>
              </a:rPr>
              <a:t>2010 la </a:t>
            </a:r>
            <a:r>
              <a:rPr lang="it-IT" sz="1800" b="1" dirty="0" smtClean="0">
                <a:solidFill>
                  <a:srgbClr val="000000"/>
                </a:solidFill>
                <a:latin typeface="Arial Narrow" panose="020B0606020202030204" pitchFamily="34" charset="0"/>
                <a:cs typeface="Arial" charset="0"/>
              </a:rPr>
              <a:t>quota del contributo ai Comuni che hanno dato luogo a fusioni</a:t>
            </a:r>
            <a:endParaRPr lang="it-IT" sz="1800" dirty="0" smtClean="0">
              <a:solidFill>
                <a:srgbClr val="000000"/>
              </a:solidFill>
              <a:latin typeface="Arial Narrow" panose="020B0606020202030204" pitchFamily="34" charset="0"/>
              <a:cs typeface="Arial" charset="0"/>
            </a:endParaRPr>
          </a:p>
        </p:txBody>
      </p:sp>
      <p:sp>
        <p:nvSpPr>
          <p:cNvPr id="7" name="Titolo 5"/>
          <p:cNvSpPr txBox="1">
            <a:spLocks/>
          </p:cNvSpPr>
          <p:nvPr/>
        </p:nvSpPr>
        <p:spPr bwMode="auto">
          <a:xfrm>
            <a:off x="634438" y="491255"/>
            <a:ext cx="7848872"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smtClean="0"/>
              <a:t>Fondo di solidarietà comunale 2017</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23</a:t>
            </a:fld>
            <a:endParaRPr lang="it-IT" altLang="it-IT" sz="1200" dirty="0" smtClean="0"/>
          </a:p>
        </p:txBody>
      </p:sp>
    </p:spTree>
    <p:extLst>
      <p:ext uri="{BB962C8B-B14F-4D97-AF65-F5344CB8AC3E}">
        <p14:creationId xmlns:p14="http://schemas.microsoft.com/office/powerpoint/2010/main" val="42436856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5"/>
          <p:cNvSpPr txBox="1">
            <a:spLocks/>
          </p:cNvSpPr>
          <p:nvPr/>
        </p:nvSpPr>
        <p:spPr bwMode="auto">
          <a:xfrm>
            <a:off x="634438" y="491255"/>
            <a:ext cx="7848872" cy="492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it-IT"/>
            </a:defPPr>
            <a:lvl1pPr eaLnBrk="1" hangingPunct="1">
              <a:defRPr sz="2600" b="1" i="1">
                <a:solidFill>
                  <a:srgbClr val="005E7D"/>
                </a:solidFill>
                <a:ea typeface="+mj-ea"/>
                <a:cs typeface="+mj-cs"/>
              </a:defRPr>
            </a:lvl1pPr>
            <a:lvl2pPr>
              <a:defRPr sz="2800" b="1">
                <a:solidFill>
                  <a:srgbClr val="005E7D"/>
                </a:solidFill>
                <a:latin typeface="Arial" charset="0"/>
                <a:ea typeface="ヒラギノ角ゴ Pro W3" charset="0"/>
                <a:cs typeface="ヒラギノ角ゴ Pro W3" charset="0"/>
              </a:defRPr>
            </a:lvl2pPr>
            <a:lvl3pPr>
              <a:defRPr sz="2800" b="1">
                <a:solidFill>
                  <a:srgbClr val="005E7D"/>
                </a:solidFill>
                <a:latin typeface="Arial" charset="0"/>
                <a:ea typeface="ヒラギノ角ゴ Pro W3" charset="0"/>
                <a:cs typeface="ヒラギノ角ゴ Pro W3" charset="0"/>
              </a:defRPr>
            </a:lvl3pPr>
            <a:lvl4pPr>
              <a:defRPr sz="2800" b="1">
                <a:solidFill>
                  <a:srgbClr val="005E7D"/>
                </a:solidFill>
                <a:latin typeface="Arial" charset="0"/>
                <a:ea typeface="ヒラギノ角ゴ Pro W3" charset="0"/>
                <a:cs typeface="ヒラギノ角ゴ Pro W3" charset="0"/>
              </a:defRPr>
            </a:lvl4pPr>
            <a:lvl5pPr>
              <a:defRPr sz="2800" b="1">
                <a:solidFill>
                  <a:srgbClr val="005E7D"/>
                </a:solidFill>
                <a:latin typeface="Arial" charset="0"/>
                <a:ea typeface="ヒラギノ角ゴ Pro W3" charset="0"/>
                <a:cs typeface="ヒラギノ角ゴ Pro W3" charset="0"/>
              </a:defRPr>
            </a:lvl5pPr>
            <a:lvl6pPr marL="457200" fontAlgn="base">
              <a:spcBef>
                <a:spcPct val="0"/>
              </a:spcBef>
              <a:spcAft>
                <a:spcPct val="0"/>
              </a:spcAft>
              <a:defRPr sz="2800" b="1">
                <a:solidFill>
                  <a:srgbClr val="005E7D"/>
                </a:solidFill>
                <a:latin typeface="Arial" charset="0"/>
                <a:ea typeface="ヒラギノ角ゴ Pro W3" charset="0"/>
                <a:cs typeface="ヒラギノ角ゴ Pro W3" charset="0"/>
              </a:defRPr>
            </a:lvl6pPr>
            <a:lvl7pPr marL="914400" fontAlgn="base">
              <a:spcBef>
                <a:spcPct val="0"/>
              </a:spcBef>
              <a:spcAft>
                <a:spcPct val="0"/>
              </a:spcAft>
              <a:defRPr sz="2800" b="1">
                <a:solidFill>
                  <a:srgbClr val="005E7D"/>
                </a:solidFill>
                <a:latin typeface="Arial" charset="0"/>
                <a:ea typeface="ヒラギノ角ゴ Pro W3" charset="0"/>
                <a:cs typeface="ヒラギノ角ゴ Pro W3" charset="0"/>
              </a:defRPr>
            </a:lvl7pPr>
            <a:lvl8pPr marL="1371600" fontAlgn="base">
              <a:spcBef>
                <a:spcPct val="0"/>
              </a:spcBef>
              <a:spcAft>
                <a:spcPct val="0"/>
              </a:spcAft>
              <a:defRPr sz="2800" b="1">
                <a:solidFill>
                  <a:srgbClr val="005E7D"/>
                </a:solidFill>
                <a:latin typeface="Arial" charset="0"/>
                <a:ea typeface="ヒラギノ角ゴ Pro W3" charset="0"/>
                <a:cs typeface="ヒラギノ角ゴ Pro W3" charset="0"/>
              </a:defRPr>
            </a:lvl8pPr>
            <a:lvl9pPr marL="1828800" fontAlgn="base">
              <a:spcBef>
                <a:spcPct val="0"/>
              </a:spcBef>
              <a:spcAft>
                <a:spcPct val="0"/>
              </a:spcAft>
              <a:defRPr sz="2800" b="1">
                <a:solidFill>
                  <a:srgbClr val="005E7D"/>
                </a:solidFill>
                <a:latin typeface="Arial" charset="0"/>
                <a:ea typeface="ヒラギノ角ゴ Pro W3" charset="0"/>
                <a:cs typeface="ヒラギノ角ゴ Pro W3" charset="0"/>
              </a:defRPr>
            </a:lvl9pPr>
          </a:lstStyle>
          <a:p>
            <a:r>
              <a:rPr lang="it-IT" i="0" dirty="0" smtClean="0"/>
              <a:t>Composizione FSC 2017</a:t>
            </a:r>
            <a:endParaRPr lang="it-IT" i="0" dirty="0"/>
          </a:p>
        </p:txBody>
      </p:sp>
      <p:sp>
        <p:nvSpPr>
          <p:cNvPr id="5" name="Segnaposto numero diapositiva 1"/>
          <p:cNvSpPr>
            <a:spLocks noGrp="1"/>
          </p:cNvSpPr>
          <p:nvPr>
            <p:ph type="sldNum" sz="quarter" idx="12"/>
          </p:nvPr>
        </p:nvSpPr>
        <p:spPr>
          <a:xfrm>
            <a:off x="8131175" y="6299200"/>
            <a:ext cx="73025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24</a:t>
            </a:fld>
            <a:endParaRPr lang="it-IT" altLang="it-IT" sz="1200" dirty="0" smtClean="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217" y="1231400"/>
            <a:ext cx="6480000" cy="518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22537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magine 2" descr="esecutivi-0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8"/>
          <p:cNvSpPr txBox="1">
            <a:spLocks noChangeArrowheads="1"/>
          </p:cNvSpPr>
          <p:nvPr/>
        </p:nvSpPr>
        <p:spPr bwMode="auto">
          <a:xfrm>
            <a:off x="361949" y="1765300"/>
            <a:ext cx="7096125" cy="240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a:spcBef>
                <a:spcPct val="50000"/>
              </a:spcBef>
            </a:pPr>
            <a:r>
              <a:rPr lang="it-IT" altLang="it-IT" sz="2800" b="1" dirty="0">
                <a:solidFill>
                  <a:srgbClr val="005E7D"/>
                </a:solidFill>
              </a:rPr>
              <a:t>Parte </a:t>
            </a:r>
            <a:r>
              <a:rPr lang="it-IT" altLang="it-IT" sz="2800" b="1" dirty="0" smtClean="0">
                <a:solidFill>
                  <a:srgbClr val="005E7D"/>
                </a:solidFill>
              </a:rPr>
              <a:t>3</a:t>
            </a:r>
            <a:endParaRPr lang="it-IT" altLang="it-IT" sz="2800" b="1" dirty="0">
              <a:solidFill>
                <a:srgbClr val="005E7D"/>
              </a:solidFill>
            </a:endParaRPr>
          </a:p>
          <a:p>
            <a:pPr>
              <a:spcBef>
                <a:spcPct val="50000"/>
              </a:spcBef>
            </a:pPr>
            <a:endParaRPr lang="it-IT" altLang="it-IT" b="1" dirty="0">
              <a:solidFill>
                <a:srgbClr val="005E7D"/>
              </a:solidFill>
            </a:endParaRPr>
          </a:p>
          <a:p>
            <a:pPr>
              <a:lnSpc>
                <a:spcPts val="4000"/>
              </a:lnSpc>
            </a:pPr>
            <a:r>
              <a:rPr lang="it-IT" altLang="it-IT" sz="2800" b="1" dirty="0">
                <a:solidFill>
                  <a:srgbClr val="005E7D"/>
                </a:solidFill>
              </a:rPr>
              <a:t>Vincoli e regole per gli </a:t>
            </a:r>
            <a:r>
              <a:rPr lang="it-IT" altLang="it-IT" sz="2800" b="1" dirty="0" smtClean="0">
                <a:solidFill>
                  <a:srgbClr val="005E7D"/>
                </a:solidFill>
              </a:rPr>
              <a:t>investimenti</a:t>
            </a:r>
            <a:endParaRPr lang="it-IT" altLang="it-IT" sz="2800" b="1" dirty="0">
              <a:solidFill>
                <a:srgbClr val="005E7D"/>
              </a:solidFill>
            </a:endParaRPr>
          </a:p>
        </p:txBody>
      </p:sp>
    </p:spTree>
    <p:extLst>
      <p:ext uri="{BB962C8B-B14F-4D97-AF65-F5344CB8AC3E}">
        <p14:creationId xmlns:p14="http://schemas.microsoft.com/office/powerpoint/2010/main" val="19632454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709034" y="1150620"/>
            <a:ext cx="7940015" cy="5478780"/>
          </a:xfrm>
        </p:spPr>
        <p:txBody>
          <a:bodyPr/>
          <a:lstStyle/>
          <a:p>
            <a:pPr marL="180000" indent="-180000" algn="just" eaLnBrk="1" hangingPunct="1">
              <a:lnSpc>
                <a:spcPct val="114000"/>
              </a:lnSpc>
              <a:buClr>
                <a:srgbClr val="005E7D"/>
              </a:buClr>
              <a:buFont typeface="Arial" panose="020B0604020202020204" pitchFamily="34" charset="0"/>
              <a:buChar char="•"/>
              <a:defRPr/>
            </a:pPr>
            <a:r>
              <a:rPr lang="it-IT" altLang="it-IT" sz="1800" dirty="0" smtClean="0">
                <a:solidFill>
                  <a:prstClr val="black"/>
                </a:solidFill>
                <a:latin typeface="Arial Narrow" panose="020B0606020202030204" pitchFamily="34" charset="0"/>
              </a:rPr>
              <a:t>L’entrata in vigore dei nuovi saldi di bilancio previsti dalla legge n. 243 del 2012 nella sua versione originaria avrebbe riproposto la necessità di modificare il meccanismo di </a:t>
            </a:r>
            <a:r>
              <a:rPr lang="it-IT" altLang="it-IT" sz="1800" i="1" dirty="0" smtClean="0">
                <a:solidFill>
                  <a:prstClr val="black"/>
                </a:solidFill>
                <a:latin typeface="Arial Narrow" panose="020B0606020202030204" pitchFamily="34" charset="0"/>
              </a:rPr>
              <a:t>governance</a:t>
            </a:r>
            <a:r>
              <a:rPr lang="it-IT" altLang="it-IT" sz="1800" dirty="0" smtClean="0">
                <a:solidFill>
                  <a:prstClr val="black"/>
                </a:solidFill>
                <a:latin typeface="Arial Narrow" panose="020B0606020202030204" pitchFamily="34" charset="0"/>
              </a:rPr>
              <a:t> della finanza locale, per definire in misura equa e sostenibile il contributo del comparto al risanamento della finanza pubblica</a:t>
            </a:r>
          </a:p>
          <a:p>
            <a:pPr marL="180000" indent="-180000" algn="just" eaLnBrk="1" hangingPunct="1">
              <a:lnSpc>
                <a:spcPct val="114000"/>
              </a:lnSpc>
              <a:spcBef>
                <a:spcPts val="600"/>
              </a:spcBef>
              <a:buClr>
                <a:srgbClr val="005E7D"/>
              </a:buClr>
              <a:buFont typeface="Arial" panose="020B0604020202020204" pitchFamily="34" charset="0"/>
              <a:buChar char="•"/>
              <a:defRPr/>
            </a:pPr>
            <a:r>
              <a:rPr lang="it-IT" altLang="it-IT" sz="1800" dirty="0">
                <a:solidFill>
                  <a:prstClr val="black"/>
                </a:solidFill>
                <a:latin typeface="Arial Narrow" panose="020B0606020202030204" pitchFamily="34" charset="0"/>
              </a:rPr>
              <a:t>L’integrale applicazione del pareggio dei 4 saldi previsti dalla legge n. 243 del 2012 avrebbe costituito un ostacolo insormontabile ad un ordinato adeguamento ai nuovi equilibri per il comparto nel suo insieme, già fortemente investiti dalle nuove regole di contabilità </a:t>
            </a:r>
            <a:r>
              <a:rPr lang="it-IT" altLang="it-IT" sz="1800" dirty="0" smtClean="0">
                <a:solidFill>
                  <a:prstClr val="black"/>
                </a:solidFill>
                <a:latin typeface="Arial Narrow" panose="020B0606020202030204" pitchFamily="34" charset="0"/>
              </a:rPr>
              <a:t>pubblica</a:t>
            </a:r>
          </a:p>
          <a:p>
            <a:pPr marL="180000" indent="-216000" algn="just" eaLnBrk="1" hangingPunct="1">
              <a:lnSpc>
                <a:spcPct val="114000"/>
              </a:lnSpc>
              <a:spcBef>
                <a:spcPts val="600"/>
              </a:spcBef>
              <a:buClr>
                <a:srgbClr val="005E7D"/>
              </a:buClr>
              <a:buFont typeface="Arial" panose="020B0604020202020204" pitchFamily="34" charset="0"/>
              <a:buChar char="•"/>
              <a:defRPr/>
            </a:pPr>
            <a:endParaRPr lang="it-IT" altLang="it-IT" sz="1800" dirty="0">
              <a:solidFill>
                <a:prstClr val="black"/>
              </a:solidFill>
              <a:latin typeface="Arial Narrow" panose="020B0606020202030204" pitchFamily="34" charset="0"/>
            </a:endParaRPr>
          </a:p>
          <a:p>
            <a:pPr marL="0" indent="0" algn="just" eaLnBrk="1" hangingPunct="1">
              <a:buFontTx/>
              <a:buNone/>
              <a:defRPr/>
            </a:pPr>
            <a:endParaRPr lang="it-IT" altLang="ja-JP" sz="1800" dirty="0" smtClean="0">
              <a:solidFill>
                <a:srgbClr val="FF0000"/>
              </a:solidFill>
              <a:latin typeface="Arial" panose="020B0604020202020204" pitchFamily="34" charset="0"/>
            </a:endParaRPr>
          </a:p>
          <a:p>
            <a:pPr marL="0" indent="0" algn="just" eaLnBrk="1" hangingPunct="1">
              <a:buFontTx/>
              <a:buNone/>
              <a:defRPr/>
            </a:pPr>
            <a:endParaRPr lang="it-IT" altLang="ja-JP" sz="1800" dirty="0">
              <a:solidFill>
                <a:srgbClr val="FF0000"/>
              </a:solidFill>
              <a:latin typeface="Arial" panose="020B0604020202020204" pitchFamily="34" charset="0"/>
            </a:endParaRPr>
          </a:p>
          <a:p>
            <a:pPr marL="0" indent="0" algn="just" eaLnBrk="1" hangingPunct="1">
              <a:buFontTx/>
              <a:buNone/>
              <a:defRPr/>
            </a:pPr>
            <a:endParaRPr lang="it-IT" altLang="ja-JP" sz="1800" dirty="0" smtClean="0">
              <a:solidFill>
                <a:srgbClr val="FF0000"/>
              </a:solidFill>
              <a:latin typeface="Arial" panose="020B0604020202020204" pitchFamily="34" charset="0"/>
            </a:endParaRPr>
          </a:p>
          <a:p>
            <a:pPr marL="0" indent="0" algn="just" eaLnBrk="1" hangingPunct="1">
              <a:lnSpc>
                <a:spcPct val="110000"/>
              </a:lnSpc>
              <a:buNone/>
              <a:defRPr/>
            </a:pPr>
            <a:endParaRPr lang="it-IT" altLang="it-IT" sz="1800" dirty="0">
              <a:solidFill>
                <a:srgbClr val="FF0000"/>
              </a:solidFill>
              <a:latin typeface="Arial" panose="020B0604020202020204" pitchFamily="34" charset="0"/>
            </a:endParaRPr>
          </a:p>
          <a:p>
            <a:pPr marL="0" indent="0" algn="just" eaLnBrk="1" hangingPunct="1">
              <a:lnSpc>
                <a:spcPct val="110000"/>
              </a:lnSpc>
              <a:buNone/>
              <a:defRPr/>
            </a:pPr>
            <a:endParaRPr lang="it-IT" altLang="it-IT" sz="1100" dirty="0" smtClean="0">
              <a:solidFill>
                <a:prstClr val="black"/>
              </a:solidFill>
              <a:latin typeface="Arial Narrow" panose="020B0606020202030204" pitchFamily="34" charset="0"/>
            </a:endParaRPr>
          </a:p>
          <a:p>
            <a:pPr marL="180000" indent="-180000" algn="just" eaLnBrk="1" hangingPunct="1">
              <a:lnSpc>
                <a:spcPct val="110000"/>
              </a:lnSpc>
              <a:buClr>
                <a:srgbClr val="005E7D"/>
              </a:buClr>
              <a:buFont typeface="Arial" panose="020B0604020202020204" pitchFamily="34" charset="0"/>
              <a:buChar char="•"/>
              <a:defRPr/>
            </a:pPr>
            <a:r>
              <a:rPr lang="it-IT" altLang="it-IT" sz="1800" dirty="0" smtClean="0">
                <a:solidFill>
                  <a:prstClr val="black"/>
                </a:solidFill>
                <a:latin typeface="Arial Narrow" panose="020B0606020202030204" pitchFamily="34" charset="0"/>
              </a:rPr>
              <a:t>Una </a:t>
            </a:r>
            <a:r>
              <a:rPr lang="it-IT" altLang="it-IT" sz="1800" dirty="0">
                <a:solidFill>
                  <a:prstClr val="black"/>
                </a:solidFill>
                <a:latin typeface="Arial Narrow" panose="020B0606020202030204" pitchFamily="34" charset="0"/>
              </a:rPr>
              <a:t>modifica della legge 243 era pertanto indispensabile, ma il carattere «rafforzato» della </a:t>
            </a:r>
            <a:r>
              <a:rPr lang="it-IT" altLang="it-IT" sz="1800" dirty="0" smtClean="0">
                <a:solidFill>
                  <a:prstClr val="black"/>
                </a:solidFill>
                <a:latin typeface="Arial Narrow" panose="020B0606020202030204" pitchFamily="34" charset="0"/>
              </a:rPr>
              <a:t>  norma </a:t>
            </a:r>
            <a:r>
              <a:rPr lang="it-IT" altLang="it-IT" sz="1800" dirty="0">
                <a:solidFill>
                  <a:prstClr val="black"/>
                </a:solidFill>
                <a:latin typeface="Arial Narrow" panose="020B0606020202030204" pitchFamily="34" charset="0"/>
              </a:rPr>
              <a:t>ha reso difficile il percorso prima della sua entrata in vigore</a:t>
            </a:r>
          </a:p>
          <a:p>
            <a:pPr eaLnBrk="1" hangingPunct="1">
              <a:buFontTx/>
              <a:buNone/>
              <a:defRPr/>
            </a:pPr>
            <a:endParaRPr lang="it-IT" altLang="it-IT" sz="1800" dirty="0" smtClean="0">
              <a:latin typeface="Arial" panose="020B0604020202020204" pitchFamily="34" charset="0"/>
            </a:endParaRPr>
          </a:p>
          <a:p>
            <a:pPr eaLnBrk="1" hangingPunct="1">
              <a:buFontTx/>
              <a:buNone/>
              <a:defRPr/>
            </a:pPr>
            <a:endParaRPr lang="it-IT" altLang="it-IT" sz="1800" dirty="0" smtClean="0">
              <a:latin typeface="Arial" panose="020B0604020202020204" pitchFamily="34" charset="0"/>
            </a:endParaRPr>
          </a:p>
        </p:txBody>
      </p:sp>
      <p:sp>
        <p:nvSpPr>
          <p:cNvPr id="17409" name="Rectangle 2"/>
          <p:cNvSpPr>
            <a:spLocks noGrp="1" noChangeArrowheads="1"/>
          </p:cNvSpPr>
          <p:nvPr>
            <p:ph type="title"/>
          </p:nvPr>
        </p:nvSpPr>
        <p:spPr>
          <a:xfrm>
            <a:off x="708196" y="510945"/>
            <a:ext cx="7238548" cy="519112"/>
          </a:xfrm>
        </p:spPr>
        <p:txBody>
          <a:bodyPr/>
          <a:lstStyle/>
          <a:p>
            <a:pPr eaLnBrk="1" fontAlgn="auto" hangingPunct="1">
              <a:spcBef>
                <a:spcPts val="0"/>
              </a:spcBef>
              <a:spcAft>
                <a:spcPts val="0"/>
              </a:spcAft>
              <a:defRPr/>
            </a:pPr>
            <a:r>
              <a:rPr lang="it-IT" sz="2600" kern="1200" dirty="0">
                <a:solidFill>
                  <a:srgbClr val="004B6B"/>
                </a:solidFill>
                <a:ea typeface="+mn-ea"/>
                <a:cs typeface="Arial" charset="0"/>
              </a:rPr>
              <a:t>S</a:t>
            </a:r>
            <a:r>
              <a:rPr lang="it-IT" sz="2600" kern="1200" dirty="0" smtClean="0">
                <a:solidFill>
                  <a:srgbClr val="004B6B"/>
                </a:solidFill>
                <a:ea typeface="+mn-ea"/>
                <a:cs typeface="Arial" charset="0"/>
              </a:rPr>
              <a:t>aldi costituzionali ex L. 243 originaria…</a:t>
            </a:r>
            <a:endParaRPr lang="it-IT" sz="2600" kern="1200" dirty="0">
              <a:solidFill>
                <a:srgbClr val="004B6B"/>
              </a:solidFill>
              <a:latin typeface="Calibri" pitchFamily="34" charset="0"/>
              <a:ea typeface="+mn-ea"/>
              <a:cs typeface="Arial" charset="0"/>
            </a:endParaRPr>
          </a:p>
        </p:txBody>
      </p:sp>
      <p:sp>
        <p:nvSpPr>
          <p:cNvPr id="7172" name="Segnaposto numero diapositiva 1"/>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20000"/>
              </a:spcBef>
              <a:buChar char="•"/>
              <a:defRPr sz="2800">
                <a:solidFill>
                  <a:schemeClr val="tx1"/>
                </a:solidFill>
                <a:latin typeface="Arial" panose="020B0604020202020204" pitchFamily="34" charset="0"/>
                <a:ea typeface="ヒラギノ角ゴ Pro W3" charset="-128"/>
              </a:defRPr>
            </a:lvl1pPr>
            <a:lvl2pPr marL="742950" indent="-285750">
              <a:spcBef>
                <a:spcPct val="20000"/>
              </a:spcBef>
              <a:buChar char="–"/>
              <a:defRPr sz="2400">
                <a:solidFill>
                  <a:schemeClr val="tx1"/>
                </a:solidFill>
                <a:latin typeface="Arial" panose="020B0604020202020204" pitchFamily="34" charset="0"/>
                <a:ea typeface="ヒラギノ角ゴ Pro W3" charset="-128"/>
              </a:defRPr>
            </a:lvl2pPr>
            <a:lvl3pPr marL="1143000" indent="-228600">
              <a:spcBef>
                <a:spcPct val="20000"/>
              </a:spcBef>
              <a:buChar char="•"/>
              <a:defRPr sz="2000">
                <a:solidFill>
                  <a:schemeClr val="tx1"/>
                </a:solidFill>
                <a:latin typeface="Arial" panose="020B0604020202020204" pitchFamily="34" charset="0"/>
                <a:ea typeface="ヒラギノ角ゴ Pro W3" charset="-128"/>
              </a:defRPr>
            </a:lvl3pPr>
            <a:lvl4pPr marL="1600200" indent="-228600">
              <a:spcBef>
                <a:spcPct val="20000"/>
              </a:spcBef>
              <a:buChar char="–"/>
              <a:defRPr>
                <a:solidFill>
                  <a:schemeClr val="tx1"/>
                </a:solidFill>
                <a:latin typeface="Arial" panose="020B0604020202020204" pitchFamily="34" charset="0"/>
                <a:ea typeface="ヒラギノ角ゴ Pro W3" charset="-128"/>
              </a:defRPr>
            </a:lvl4pPr>
            <a:lvl5pPr marL="2057400" indent="-228600">
              <a:spcBef>
                <a:spcPct val="20000"/>
              </a:spcBef>
              <a:buChar char="»"/>
              <a:defRPr>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9pPr>
          </a:lstStyle>
          <a:p>
            <a:pPr>
              <a:spcBef>
                <a:spcPct val="0"/>
              </a:spcBef>
              <a:buFontTx/>
              <a:buNone/>
            </a:pPr>
            <a:fld id="{D9588FD2-1E79-40F7-87E2-61D7DAA636F8}" type="slidenum">
              <a:rPr lang="it-IT" altLang="it-IT" sz="1200"/>
              <a:pPr>
                <a:spcBef>
                  <a:spcPct val="0"/>
                </a:spcBef>
                <a:buFontTx/>
                <a:buNone/>
              </a:pPr>
              <a:t>26</a:t>
            </a:fld>
            <a:endParaRPr lang="it-IT" altLang="it-IT" sz="1200"/>
          </a:p>
        </p:txBody>
      </p:sp>
      <p:sp>
        <p:nvSpPr>
          <p:cNvPr id="2" name="CasellaDiTesto 1"/>
          <p:cNvSpPr txBox="1"/>
          <p:nvPr/>
        </p:nvSpPr>
        <p:spPr>
          <a:xfrm>
            <a:off x="1086928" y="5422666"/>
            <a:ext cx="7052873" cy="215444"/>
          </a:xfrm>
          <a:prstGeom prst="rect">
            <a:avLst/>
          </a:prstGeom>
          <a:noFill/>
        </p:spPr>
        <p:txBody>
          <a:bodyPr wrap="square" rtlCol="0">
            <a:spAutoFit/>
          </a:bodyPr>
          <a:lstStyle/>
          <a:p>
            <a:r>
              <a:rPr lang="it-IT" sz="800" i="1" dirty="0" smtClean="0">
                <a:latin typeface="Arial Narrow" panose="020B0606020202030204" pitchFamily="34" charset="0"/>
                <a:ea typeface="Times New Roman"/>
              </a:rPr>
              <a:t>Fonte</a:t>
            </a:r>
            <a:r>
              <a:rPr lang="it-IT" sz="800" i="1" dirty="0">
                <a:latin typeface="Arial Narrow" panose="020B0606020202030204" pitchFamily="34" charset="0"/>
                <a:ea typeface="Times New Roman"/>
              </a:rPr>
              <a:t>: elaborazioni IFEL su dati CCCB 2015 </a:t>
            </a:r>
            <a:r>
              <a:rPr lang="it-IT" sz="800" i="1" dirty="0" smtClean="0">
                <a:latin typeface="Arial Narrow" panose="020B0606020202030204" pitchFamily="34" charset="0"/>
                <a:ea typeface="Times New Roman"/>
              </a:rPr>
              <a:t>(Campione: 7.103 </a:t>
            </a:r>
            <a:r>
              <a:rPr lang="it-IT" sz="800" i="1" dirty="0">
                <a:latin typeface="Arial Narrow" panose="020B0606020202030204" pitchFamily="34" charset="0"/>
                <a:ea typeface="Times New Roman"/>
              </a:rPr>
              <a:t>su 7.431 enti, di cui </a:t>
            </a:r>
            <a:r>
              <a:rPr lang="it-IT" sz="800" i="1" dirty="0" smtClean="0">
                <a:latin typeface="Arial Narrow" panose="020B0606020202030204" pitchFamily="34" charset="0"/>
                <a:ea typeface="Times New Roman"/>
              </a:rPr>
              <a:t>330 </a:t>
            </a:r>
            <a:r>
              <a:rPr lang="it-IT" sz="800" i="1" dirty="0">
                <a:latin typeface="Arial Narrow" panose="020B0606020202030204" pitchFamily="34" charset="0"/>
                <a:ea typeface="Times New Roman"/>
              </a:rPr>
              <a:t>su </a:t>
            </a:r>
            <a:r>
              <a:rPr lang="it-IT" sz="800" i="1" dirty="0" smtClean="0">
                <a:latin typeface="Arial Narrow" panose="020B0606020202030204" pitchFamily="34" charset="0"/>
                <a:ea typeface="Times New Roman"/>
              </a:rPr>
              <a:t>377 </a:t>
            </a:r>
            <a:r>
              <a:rPr lang="it-IT" sz="800" i="1" dirty="0">
                <a:latin typeface="Arial Narrow" panose="020B0606020202030204" pitchFamily="34" charset="0"/>
                <a:ea typeface="Times New Roman"/>
              </a:rPr>
              <a:t>Comuni della </a:t>
            </a:r>
            <a:r>
              <a:rPr lang="it-IT" sz="800" i="1" dirty="0" smtClean="0">
                <a:latin typeface="Arial Narrow" panose="020B0606020202030204" pitchFamily="34" charset="0"/>
                <a:ea typeface="Times New Roman"/>
              </a:rPr>
              <a:t>Sardegna </a:t>
            </a:r>
            <a:r>
              <a:rPr lang="it-IT" sz="800" i="1" dirty="0">
                <a:latin typeface="Arial Narrow" panose="020B0606020202030204" pitchFamily="34" charset="0"/>
                <a:ea typeface="Times New Roman"/>
              </a:rPr>
              <a:t>– esclusi Valle d’Aosta, </a:t>
            </a:r>
            <a:r>
              <a:rPr lang="it-IT" sz="800" i="1" dirty="0" smtClean="0">
                <a:latin typeface="Arial Narrow" panose="020B0606020202030204" pitchFamily="34" charset="0"/>
                <a:ea typeface="Times New Roman"/>
              </a:rPr>
              <a:t>Friuli VG </a:t>
            </a:r>
            <a:r>
              <a:rPr lang="it-IT" sz="800" i="1" dirty="0">
                <a:latin typeface="Arial Narrow" panose="020B0606020202030204" pitchFamily="34" charset="0"/>
                <a:ea typeface="Times New Roman"/>
              </a:rPr>
              <a:t>e </a:t>
            </a:r>
            <a:r>
              <a:rPr lang="it-IT" sz="800" i="1" dirty="0" smtClean="0">
                <a:latin typeface="Arial Narrow" panose="020B0606020202030204" pitchFamily="34" charset="0"/>
                <a:ea typeface="Times New Roman"/>
              </a:rPr>
              <a:t>Trentino AA)</a:t>
            </a:r>
            <a:endParaRPr lang="it-IT" sz="8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7312" y="3956278"/>
            <a:ext cx="7200000" cy="1482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1687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5377" y="1670066"/>
            <a:ext cx="5400000" cy="449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09" name="Rectangle 2"/>
          <p:cNvSpPr>
            <a:spLocks noGrp="1" noChangeArrowheads="1"/>
          </p:cNvSpPr>
          <p:nvPr>
            <p:ph type="title"/>
          </p:nvPr>
        </p:nvSpPr>
        <p:spPr>
          <a:xfrm>
            <a:off x="621936" y="485067"/>
            <a:ext cx="7238548" cy="519112"/>
          </a:xfrm>
        </p:spPr>
        <p:txBody>
          <a:bodyPr/>
          <a:lstStyle/>
          <a:p>
            <a:pPr eaLnBrk="1" fontAlgn="auto" hangingPunct="1">
              <a:spcBef>
                <a:spcPts val="0"/>
              </a:spcBef>
              <a:spcAft>
                <a:spcPts val="0"/>
              </a:spcAft>
              <a:defRPr/>
            </a:pPr>
            <a:r>
              <a:rPr lang="it-IT" sz="2600" kern="1200" dirty="0" smtClean="0">
                <a:solidFill>
                  <a:srgbClr val="004B6B"/>
                </a:solidFill>
                <a:ea typeface="+mn-ea"/>
                <a:cs typeface="Arial" charset="0"/>
              </a:rPr>
              <a:t>…Saldi costituzionali ex L. 243 originaria</a:t>
            </a:r>
            <a:endParaRPr lang="it-IT" sz="2600" kern="1200" dirty="0">
              <a:solidFill>
                <a:srgbClr val="004B6B"/>
              </a:solidFill>
              <a:latin typeface="Calibri" pitchFamily="34" charset="0"/>
              <a:ea typeface="+mn-ea"/>
              <a:cs typeface="Arial" charset="0"/>
            </a:endParaRPr>
          </a:p>
        </p:txBody>
      </p:sp>
      <p:sp>
        <p:nvSpPr>
          <p:cNvPr id="7172" name="Segnaposto numero diapositiva 1"/>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20000"/>
              </a:spcBef>
              <a:buChar char="•"/>
              <a:defRPr sz="2800">
                <a:solidFill>
                  <a:schemeClr val="tx1"/>
                </a:solidFill>
                <a:latin typeface="Arial" panose="020B0604020202020204" pitchFamily="34" charset="0"/>
                <a:ea typeface="ヒラギノ角ゴ Pro W3" charset="-128"/>
              </a:defRPr>
            </a:lvl1pPr>
            <a:lvl2pPr marL="742950" indent="-285750">
              <a:spcBef>
                <a:spcPct val="20000"/>
              </a:spcBef>
              <a:buChar char="–"/>
              <a:defRPr sz="2400">
                <a:solidFill>
                  <a:schemeClr val="tx1"/>
                </a:solidFill>
                <a:latin typeface="Arial" panose="020B0604020202020204" pitchFamily="34" charset="0"/>
                <a:ea typeface="ヒラギノ角ゴ Pro W3" charset="-128"/>
              </a:defRPr>
            </a:lvl2pPr>
            <a:lvl3pPr marL="1143000" indent="-228600">
              <a:spcBef>
                <a:spcPct val="20000"/>
              </a:spcBef>
              <a:buChar char="•"/>
              <a:defRPr sz="2000">
                <a:solidFill>
                  <a:schemeClr val="tx1"/>
                </a:solidFill>
                <a:latin typeface="Arial" panose="020B0604020202020204" pitchFamily="34" charset="0"/>
                <a:ea typeface="ヒラギノ角ゴ Pro W3" charset="-128"/>
              </a:defRPr>
            </a:lvl3pPr>
            <a:lvl4pPr marL="1600200" indent="-228600">
              <a:spcBef>
                <a:spcPct val="20000"/>
              </a:spcBef>
              <a:buChar char="–"/>
              <a:defRPr>
                <a:solidFill>
                  <a:schemeClr val="tx1"/>
                </a:solidFill>
                <a:latin typeface="Arial" panose="020B0604020202020204" pitchFamily="34" charset="0"/>
                <a:ea typeface="ヒラギノ角ゴ Pro W3" charset="-128"/>
              </a:defRPr>
            </a:lvl4pPr>
            <a:lvl5pPr marL="2057400" indent="-228600">
              <a:spcBef>
                <a:spcPct val="20000"/>
              </a:spcBef>
              <a:buChar char="»"/>
              <a:defRPr>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9pPr>
          </a:lstStyle>
          <a:p>
            <a:pPr>
              <a:spcBef>
                <a:spcPct val="0"/>
              </a:spcBef>
              <a:buFontTx/>
              <a:buNone/>
            </a:pPr>
            <a:fld id="{D9588FD2-1E79-40F7-87E2-61D7DAA636F8}" type="slidenum">
              <a:rPr lang="it-IT" altLang="it-IT" sz="1200"/>
              <a:pPr>
                <a:spcBef>
                  <a:spcPct val="0"/>
                </a:spcBef>
                <a:buFontTx/>
                <a:buNone/>
              </a:pPr>
              <a:t>27</a:t>
            </a:fld>
            <a:endParaRPr lang="it-IT" altLang="it-IT" sz="1200"/>
          </a:p>
        </p:txBody>
      </p:sp>
      <p:sp>
        <p:nvSpPr>
          <p:cNvPr id="6" name="Rettangolo 5"/>
          <p:cNvSpPr/>
          <p:nvPr/>
        </p:nvSpPr>
        <p:spPr>
          <a:xfrm>
            <a:off x="2994870" y="6139809"/>
            <a:ext cx="4655890" cy="230832"/>
          </a:xfrm>
          <a:prstGeom prst="rect">
            <a:avLst/>
          </a:prstGeom>
          <a:noFill/>
        </p:spPr>
        <p:txBody>
          <a:bodyPr wrap="square">
            <a:spAutoFit/>
          </a:bodyPr>
          <a:lstStyle/>
          <a:p>
            <a:pPr lvl="0" algn="ctr" defTabSz="457200" eaLnBrk="1" fontAlgn="auto" hangingPunct="1">
              <a:spcBef>
                <a:spcPts val="0"/>
              </a:spcBef>
              <a:spcAft>
                <a:spcPts val="0"/>
              </a:spcAft>
            </a:pPr>
            <a:r>
              <a:rPr lang="it-IT" sz="900" i="1" dirty="0">
                <a:solidFill>
                  <a:prstClr val="black"/>
                </a:solidFill>
                <a:latin typeface="Arial Narrow"/>
                <a:ea typeface="Times New Roman"/>
              </a:rPr>
              <a:t>Fonte: elaborazioni IFEL su dati CCCB </a:t>
            </a:r>
            <a:r>
              <a:rPr lang="it-IT" sz="900" i="1" dirty="0" smtClean="0">
                <a:solidFill>
                  <a:prstClr val="black"/>
                </a:solidFill>
                <a:latin typeface="Arial Narrow"/>
                <a:ea typeface="Times New Roman"/>
              </a:rPr>
              <a:t>2015 (Campione: 330 su 377 Comuni della Sardegna)</a:t>
            </a:r>
            <a:endParaRPr lang="it-IT" sz="900" i="1" dirty="0">
              <a:solidFill>
                <a:prstClr val="black"/>
              </a:solidFill>
              <a:latin typeface="Times New Roman"/>
              <a:ea typeface="Cambria"/>
            </a:endParaRPr>
          </a:p>
        </p:txBody>
      </p:sp>
      <p:sp>
        <p:nvSpPr>
          <p:cNvPr id="7" name="CasellaDiTesto 6"/>
          <p:cNvSpPr txBox="1"/>
          <p:nvPr/>
        </p:nvSpPr>
        <p:spPr>
          <a:xfrm>
            <a:off x="798141" y="2730043"/>
            <a:ext cx="1257630" cy="584775"/>
          </a:xfrm>
          <a:prstGeom prst="rect">
            <a:avLst/>
          </a:prstGeom>
          <a:noFill/>
        </p:spPr>
        <p:txBody>
          <a:bodyPr wrap="square" rtlCol="0">
            <a:spAutoFit/>
          </a:bodyPr>
          <a:lstStyle/>
          <a:p>
            <a:pPr algn="ctr"/>
            <a:r>
              <a:rPr lang="it-IT" sz="1600" b="1" dirty="0" smtClean="0">
                <a:latin typeface="Arial Narrow" panose="020B0606020202030204" pitchFamily="34" charset="0"/>
              </a:rPr>
              <a:t>SARDEGNA:</a:t>
            </a:r>
          </a:p>
          <a:p>
            <a:pPr algn="ctr"/>
            <a:r>
              <a:rPr lang="it-IT" sz="1600" b="1" dirty="0" smtClean="0">
                <a:latin typeface="Arial Narrow" panose="020B0606020202030204" pitchFamily="34" charset="0"/>
              </a:rPr>
              <a:t>ANNO 2015</a:t>
            </a:r>
          </a:p>
        </p:txBody>
      </p:sp>
      <p:sp>
        <p:nvSpPr>
          <p:cNvPr id="8" name="Ovale 7"/>
          <p:cNvSpPr/>
          <p:nvPr/>
        </p:nvSpPr>
        <p:spPr bwMode="auto">
          <a:xfrm>
            <a:off x="687902" y="2584046"/>
            <a:ext cx="1496497" cy="994063"/>
          </a:xfrm>
          <a:prstGeom prst="ellipse">
            <a:avLst/>
          </a:prstGeom>
          <a:noFill/>
          <a:ln w="3175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
        <p:nvSpPr>
          <p:cNvPr id="9" name="Rettangolo 8"/>
          <p:cNvSpPr/>
          <p:nvPr/>
        </p:nvSpPr>
        <p:spPr>
          <a:xfrm>
            <a:off x="747339" y="1219294"/>
            <a:ext cx="4106334" cy="487313"/>
          </a:xfrm>
          <a:prstGeom prst="rect">
            <a:avLst/>
          </a:prstGeom>
        </p:spPr>
        <p:txBody>
          <a:bodyPr wrap="square">
            <a:spAutoFit/>
          </a:bodyPr>
          <a:lstStyle/>
          <a:p>
            <a:pPr algn="ctr">
              <a:spcAft>
                <a:spcPts val="200"/>
              </a:spcAft>
            </a:pPr>
            <a:r>
              <a:rPr lang="it-IT" sz="1200" b="1" i="1" cap="all" dirty="0" smtClean="0">
                <a:latin typeface="Arial Narrow" panose="020B0606020202030204" pitchFamily="34" charset="0"/>
              </a:rPr>
              <a:t>Equilibrio corrente di competenza</a:t>
            </a:r>
          </a:p>
          <a:p>
            <a:pPr lvl="0" algn="ctr">
              <a:spcAft>
                <a:spcPts val="1200"/>
              </a:spcAft>
            </a:pPr>
            <a:r>
              <a:rPr lang="it-IT" sz="1200" b="1" i="1" dirty="0" smtClean="0">
                <a:latin typeface="Arial Narrow" panose="020B0606020202030204" pitchFamily="34" charset="0"/>
              </a:rPr>
              <a:t>Distribuzione per indici costruiti sulle entrate di riferimento</a:t>
            </a:r>
            <a:endParaRPr lang="it-IT" sz="1200" b="1" i="1" dirty="0">
              <a:latin typeface="Arial Narrow" panose="020B0606020202030204" pitchFamily="34" charset="0"/>
            </a:endParaRPr>
          </a:p>
        </p:txBody>
      </p:sp>
      <p:sp>
        <p:nvSpPr>
          <p:cNvPr id="10" name="Rettangolo 9"/>
          <p:cNvSpPr/>
          <p:nvPr/>
        </p:nvSpPr>
        <p:spPr>
          <a:xfrm>
            <a:off x="4665276" y="1219288"/>
            <a:ext cx="4106334" cy="487313"/>
          </a:xfrm>
          <a:prstGeom prst="rect">
            <a:avLst/>
          </a:prstGeom>
        </p:spPr>
        <p:txBody>
          <a:bodyPr wrap="square">
            <a:spAutoFit/>
          </a:bodyPr>
          <a:lstStyle/>
          <a:p>
            <a:pPr algn="ctr">
              <a:spcAft>
                <a:spcPts val="200"/>
              </a:spcAft>
            </a:pPr>
            <a:r>
              <a:rPr lang="it-IT" sz="1200" b="1" i="1" cap="all" dirty="0" smtClean="0">
                <a:latin typeface="Arial Narrow" panose="020B0606020202030204" pitchFamily="34" charset="0"/>
              </a:rPr>
              <a:t>Equilibrio corrente di cassa</a:t>
            </a:r>
          </a:p>
          <a:p>
            <a:pPr lvl="0" algn="ctr">
              <a:spcAft>
                <a:spcPts val="1200"/>
              </a:spcAft>
            </a:pPr>
            <a:r>
              <a:rPr lang="it-IT" sz="1200" b="1" i="1" dirty="0" smtClean="0">
                <a:latin typeface="Arial Narrow" panose="020B0606020202030204" pitchFamily="34" charset="0"/>
              </a:rPr>
              <a:t>Distribuzione per indici costruiti sulle entrate di riferimento</a:t>
            </a:r>
            <a:endParaRPr lang="it-IT" sz="1200" b="1" i="1" dirty="0">
              <a:latin typeface="Arial Narrow" panose="020B0606020202030204" pitchFamily="34" charset="0"/>
            </a:endParaRPr>
          </a:p>
        </p:txBody>
      </p:sp>
      <p:sp>
        <p:nvSpPr>
          <p:cNvPr id="11" name="Rettangolo 10"/>
          <p:cNvSpPr/>
          <p:nvPr/>
        </p:nvSpPr>
        <p:spPr>
          <a:xfrm>
            <a:off x="720037" y="3658560"/>
            <a:ext cx="4106334" cy="487313"/>
          </a:xfrm>
          <a:prstGeom prst="rect">
            <a:avLst/>
          </a:prstGeom>
        </p:spPr>
        <p:txBody>
          <a:bodyPr wrap="square">
            <a:spAutoFit/>
          </a:bodyPr>
          <a:lstStyle/>
          <a:p>
            <a:pPr algn="ctr">
              <a:spcAft>
                <a:spcPts val="200"/>
              </a:spcAft>
            </a:pPr>
            <a:r>
              <a:rPr lang="it-IT" sz="1200" b="1" i="1" cap="all" dirty="0" smtClean="0">
                <a:solidFill>
                  <a:srgbClr val="C00000"/>
                </a:solidFill>
                <a:latin typeface="Arial Narrow" panose="020B0606020202030204" pitchFamily="34" charset="0"/>
              </a:rPr>
              <a:t>Saldo finale di competenza</a:t>
            </a:r>
          </a:p>
          <a:p>
            <a:pPr lvl="0" algn="ctr">
              <a:spcAft>
                <a:spcPts val="1200"/>
              </a:spcAft>
            </a:pPr>
            <a:r>
              <a:rPr lang="it-IT" sz="1200" b="1" i="1" dirty="0" smtClean="0">
                <a:solidFill>
                  <a:srgbClr val="C00000"/>
                </a:solidFill>
                <a:latin typeface="Arial Narrow" panose="020B0606020202030204" pitchFamily="34" charset="0"/>
              </a:rPr>
              <a:t>Distribuzione per indici costruiti sulle entrate di riferimento</a:t>
            </a:r>
            <a:endParaRPr lang="it-IT" sz="1200" b="1" i="1" dirty="0">
              <a:solidFill>
                <a:srgbClr val="C00000"/>
              </a:solidFill>
              <a:latin typeface="Arial Narrow" panose="020B0606020202030204" pitchFamily="34" charset="0"/>
            </a:endParaRPr>
          </a:p>
        </p:txBody>
      </p:sp>
      <p:sp>
        <p:nvSpPr>
          <p:cNvPr id="12" name="Rettangolo 11"/>
          <p:cNvSpPr/>
          <p:nvPr/>
        </p:nvSpPr>
        <p:spPr>
          <a:xfrm>
            <a:off x="4665270" y="3653373"/>
            <a:ext cx="4106334" cy="487313"/>
          </a:xfrm>
          <a:prstGeom prst="rect">
            <a:avLst/>
          </a:prstGeom>
        </p:spPr>
        <p:txBody>
          <a:bodyPr wrap="square">
            <a:spAutoFit/>
          </a:bodyPr>
          <a:lstStyle/>
          <a:p>
            <a:pPr algn="ctr">
              <a:spcAft>
                <a:spcPts val="200"/>
              </a:spcAft>
            </a:pPr>
            <a:r>
              <a:rPr lang="it-IT" sz="1200" b="1" i="1" cap="all" dirty="0" smtClean="0">
                <a:latin typeface="Arial Narrow" panose="020B0606020202030204" pitchFamily="34" charset="0"/>
              </a:rPr>
              <a:t>Saldo finale di CASSA</a:t>
            </a:r>
          </a:p>
          <a:p>
            <a:pPr lvl="0" algn="ctr">
              <a:spcAft>
                <a:spcPts val="1200"/>
              </a:spcAft>
            </a:pPr>
            <a:r>
              <a:rPr lang="it-IT" sz="1200" b="1" i="1" dirty="0" smtClean="0">
                <a:latin typeface="Arial Narrow" panose="020B0606020202030204" pitchFamily="34" charset="0"/>
              </a:rPr>
              <a:t>Distribuzione per indici costruiti sulle entrate di riferimento</a:t>
            </a:r>
            <a:endParaRPr lang="it-IT" sz="1200" b="1" i="1" dirty="0">
              <a:latin typeface="Arial Narrow" panose="020B0606020202030204" pitchFamily="34" charset="0"/>
            </a:endParaRPr>
          </a:p>
        </p:txBody>
      </p:sp>
    </p:spTree>
    <p:extLst>
      <p:ext uri="{BB962C8B-B14F-4D97-AF65-F5344CB8AC3E}">
        <p14:creationId xmlns:p14="http://schemas.microsoft.com/office/powerpoint/2010/main" val="23582562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32B74E28-B84B-4F57-9DF3-80AC7C3CF413}" type="slidenum">
              <a:rPr lang="it-IT" altLang="it-IT" sz="1200" smtClean="0"/>
              <a:pPr/>
              <a:t>28</a:t>
            </a:fld>
            <a:endParaRPr lang="it-IT" altLang="it-IT" sz="1200" smtClean="0"/>
          </a:p>
        </p:txBody>
      </p:sp>
      <p:sp>
        <p:nvSpPr>
          <p:cNvPr id="8195" name="Rectangle 3"/>
          <p:cNvSpPr txBox="1">
            <a:spLocks noChangeArrowheads="1"/>
          </p:cNvSpPr>
          <p:nvPr/>
        </p:nvSpPr>
        <p:spPr bwMode="auto">
          <a:xfrm>
            <a:off x="676275" y="1260595"/>
            <a:ext cx="7905750" cy="5321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pPr>
              <a:lnSpc>
                <a:spcPct val="110000"/>
              </a:lnSpc>
              <a:spcBef>
                <a:spcPts val="1800"/>
              </a:spcBef>
            </a:pPr>
            <a:r>
              <a:rPr lang="it-IT" altLang="it-IT" sz="1800" b="1" dirty="0">
                <a:solidFill>
                  <a:srgbClr val="005E7D"/>
                </a:solidFill>
                <a:latin typeface="Arial Narrow" panose="020B0606020202030204" pitchFamily="34" charset="0"/>
              </a:rPr>
              <a:t>SISTEMAZIONE DEL SALDO DI FINANZA PUBBLICA E NUOVI PATTI REGIONALI</a:t>
            </a:r>
          </a:p>
          <a:p>
            <a:pPr marL="180000" indent="-180000" algn="just">
              <a:lnSpc>
                <a:spcPct val="110000"/>
              </a:lnSpc>
              <a:spcBef>
                <a:spcPts val="300"/>
              </a:spcBef>
              <a:buClr>
                <a:srgbClr val="005E7D"/>
              </a:buClr>
              <a:buFontTx/>
              <a:buChar char="•"/>
            </a:pPr>
            <a:r>
              <a:rPr lang="it-IT" altLang="it-IT" sz="1800" dirty="0" smtClean="0">
                <a:solidFill>
                  <a:srgbClr val="000000"/>
                </a:solidFill>
                <a:latin typeface="Arial Narrow" panose="020B0606020202030204" pitchFamily="34" charset="0"/>
                <a:cs typeface="Arial" pitchFamily="34" charset="0"/>
              </a:rPr>
              <a:t>Sono </a:t>
            </a:r>
            <a:r>
              <a:rPr lang="it-IT" altLang="it-IT" sz="1800" dirty="0">
                <a:solidFill>
                  <a:srgbClr val="000000"/>
                </a:solidFill>
                <a:latin typeface="Arial Narrow" panose="020B0606020202030204" pitchFamily="34" charset="0"/>
                <a:cs typeface="Arial" pitchFamily="34" charset="0"/>
              </a:rPr>
              <a:t>definitivamente superati i saldi di cassa e il saldo di competenza di parte </a:t>
            </a:r>
            <a:r>
              <a:rPr lang="it-IT" altLang="it-IT" sz="1800" dirty="0" smtClean="0">
                <a:solidFill>
                  <a:srgbClr val="000000"/>
                </a:solidFill>
                <a:latin typeface="Arial Narrow" panose="020B0606020202030204" pitchFamily="34" charset="0"/>
                <a:cs typeface="Arial" pitchFamily="34" charset="0"/>
              </a:rPr>
              <a:t>corrente, con il </a:t>
            </a:r>
            <a:r>
              <a:rPr lang="it-IT" altLang="it-IT" sz="1800" b="1" dirty="0">
                <a:solidFill>
                  <a:srgbClr val="000000"/>
                </a:solidFill>
                <a:latin typeface="Arial Narrow" panose="020B0606020202030204" pitchFamily="34" charset="0"/>
                <a:cs typeface="Arial" pitchFamily="34" charset="0"/>
              </a:rPr>
              <a:t>saldo finale di competenza</a:t>
            </a:r>
            <a:r>
              <a:rPr lang="it-IT" altLang="it-IT" sz="1800" dirty="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individuato quale </a:t>
            </a:r>
            <a:r>
              <a:rPr lang="it-IT" altLang="it-IT" sz="1800" b="1" dirty="0" smtClean="0">
                <a:solidFill>
                  <a:srgbClr val="000000"/>
                </a:solidFill>
                <a:latin typeface="Arial Narrow" panose="020B0606020202030204" pitchFamily="34" charset="0"/>
                <a:cs typeface="Arial" pitchFamily="34" charset="0"/>
              </a:rPr>
              <a:t>unico vincolo </a:t>
            </a:r>
            <a:r>
              <a:rPr lang="it-IT" altLang="it-IT" sz="1800" b="1" dirty="0">
                <a:solidFill>
                  <a:srgbClr val="000000"/>
                </a:solidFill>
                <a:latin typeface="Arial Narrow" panose="020B0606020202030204" pitchFamily="34" charset="0"/>
                <a:cs typeface="Arial" pitchFamily="34" charset="0"/>
              </a:rPr>
              <a:t>di </a:t>
            </a:r>
            <a:r>
              <a:rPr lang="it-IT" altLang="it-IT" sz="1800" b="1" dirty="0" smtClean="0">
                <a:solidFill>
                  <a:srgbClr val="000000"/>
                </a:solidFill>
                <a:latin typeface="Arial Narrow" panose="020B0606020202030204" pitchFamily="34" charset="0"/>
                <a:cs typeface="Arial" pitchFamily="34" charset="0"/>
              </a:rPr>
              <a:t>finanza pubblica</a:t>
            </a:r>
          </a:p>
          <a:p>
            <a:pPr marL="180000" indent="-180000" algn="just">
              <a:lnSpc>
                <a:spcPct val="110000"/>
              </a:lnSpc>
              <a:spcBef>
                <a:spcPts val="300"/>
              </a:spcBef>
              <a:buClr>
                <a:srgbClr val="005E7D"/>
              </a:buClr>
              <a:buFontTx/>
              <a:buChar char="•"/>
            </a:pPr>
            <a:r>
              <a:rPr lang="it-IT" altLang="it-IT" sz="1800" dirty="0" smtClean="0">
                <a:solidFill>
                  <a:srgbClr val="000000"/>
                </a:solidFill>
                <a:latin typeface="Arial Narrow" panose="020B0606020202030204" pitchFamily="34" charset="0"/>
                <a:cs typeface="Arial" pitchFamily="34" charset="0"/>
              </a:rPr>
              <a:t>A partire </a:t>
            </a:r>
            <a:r>
              <a:rPr lang="it-IT" altLang="it-IT" sz="1800" b="1" dirty="0" smtClean="0">
                <a:solidFill>
                  <a:srgbClr val="000000"/>
                </a:solidFill>
                <a:latin typeface="Arial Narrow" panose="020B0606020202030204" pitchFamily="34" charset="0"/>
                <a:cs typeface="Arial" pitchFamily="34" charset="0"/>
              </a:rPr>
              <a:t>dal 2020</a:t>
            </a:r>
            <a:r>
              <a:rPr lang="it-IT" altLang="it-IT" sz="1800" dirty="0" smtClean="0">
                <a:solidFill>
                  <a:srgbClr val="000000"/>
                </a:solidFill>
                <a:latin typeface="Arial Narrow" panose="020B0606020202030204" pitchFamily="34" charset="0"/>
                <a:cs typeface="Arial" pitchFamily="34" charset="0"/>
              </a:rPr>
              <a:t> </a:t>
            </a:r>
            <a:r>
              <a:rPr lang="it-IT" altLang="it-IT" sz="1800" dirty="0">
                <a:solidFill>
                  <a:srgbClr val="000000"/>
                </a:solidFill>
                <a:latin typeface="Arial Narrow" panose="020B0606020202030204" pitchFamily="34" charset="0"/>
                <a:cs typeface="Arial" pitchFamily="34" charset="0"/>
              </a:rPr>
              <a:t>è inserito nel saldo finale di competenza il </a:t>
            </a:r>
            <a:r>
              <a:rPr lang="it-IT" altLang="it-IT" sz="1800" b="1" dirty="0">
                <a:solidFill>
                  <a:srgbClr val="000000"/>
                </a:solidFill>
                <a:latin typeface="Arial Narrow" panose="020B0606020202030204" pitchFamily="34" charset="0"/>
                <a:cs typeface="Arial" pitchFamily="34" charset="0"/>
              </a:rPr>
              <a:t>FPV alimentato dalle entrate </a:t>
            </a:r>
            <a:r>
              <a:rPr lang="it-IT" altLang="it-IT" sz="1800" b="1" dirty="0" smtClean="0">
                <a:solidFill>
                  <a:srgbClr val="000000"/>
                </a:solidFill>
                <a:latin typeface="Arial Narrow" panose="020B0606020202030204" pitchFamily="34" charset="0"/>
                <a:cs typeface="Arial" pitchFamily="34" charset="0"/>
              </a:rPr>
              <a:t>finali</a:t>
            </a:r>
            <a:r>
              <a:rPr lang="it-IT" altLang="it-IT" sz="1800" dirty="0" smtClean="0">
                <a:solidFill>
                  <a:srgbClr val="000000"/>
                </a:solidFill>
                <a:latin typeface="Arial Narrow" panose="020B0606020202030204" pitchFamily="34" charset="0"/>
                <a:cs typeface="Arial" pitchFamily="34" charset="0"/>
              </a:rPr>
              <a:t>, mentre </a:t>
            </a:r>
            <a:r>
              <a:rPr lang="it-IT" altLang="it-IT" sz="1800" b="1" dirty="0" smtClean="0">
                <a:solidFill>
                  <a:srgbClr val="000000"/>
                </a:solidFill>
                <a:latin typeface="Arial Narrow" panose="020B0606020202030204" pitchFamily="34" charset="0"/>
                <a:cs typeface="Arial" pitchFamily="34" charset="0"/>
              </a:rPr>
              <a:t>per </a:t>
            </a:r>
            <a:r>
              <a:rPr lang="it-IT" altLang="it-IT" sz="1800" b="1" dirty="0">
                <a:solidFill>
                  <a:srgbClr val="000000"/>
                </a:solidFill>
                <a:latin typeface="Arial Narrow" panose="020B0606020202030204" pitchFamily="34" charset="0"/>
                <a:cs typeface="Arial" pitchFamily="34" charset="0"/>
              </a:rPr>
              <a:t>il triennio 2017-2019</a:t>
            </a:r>
            <a:r>
              <a:rPr lang="it-IT" altLang="it-IT" sz="1800" dirty="0">
                <a:solidFill>
                  <a:srgbClr val="000000"/>
                </a:solidFill>
                <a:latin typeface="Arial Narrow" panose="020B0606020202030204" pitchFamily="34" charset="0"/>
                <a:cs typeface="Arial" pitchFamily="34" charset="0"/>
              </a:rPr>
              <a:t> l’inclusione del </a:t>
            </a:r>
            <a:r>
              <a:rPr lang="it-IT" altLang="it-IT" sz="1800" b="1" dirty="0">
                <a:solidFill>
                  <a:srgbClr val="000000"/>
                </a:solidFill>
                <a:latin typeface="Arial Narrow" panose="020B0606020202030204" pitchFamily="34" charset="0"/>
                <a:cs typeface="Arial" pitchFamily="34" charset="0"/>
              </a:rPr>
              <a:t>FPV</a:t>
            </a:r>
            <a:r>
              <a:rPr lang="it-IT" altLang="it-IT" sz="1800" dirty="0">
                <a:solidFill>
                  <a:srgbClr val="000000"/>
                </a:solidFill>
                <a:latin typeface="Arial Narrow" panose="020B0606020202030204" pitchFamily="34" charset="0"/>
                <a:cs typeface="Arial" pitchFamily="34" charset="0"/>
              </a:rPr>
              <a:t> è </a:t>
            </a:r>
            <a:r>
              <a:rPr lang="it-IT" altLang="it-IT" sz="1800" dirty="0" smtClean="0">
                <a:solidFill>
                  <a:srgbClr val="000000"/>
                </a:solidFill>
                <a:latin typeface="Arial Narrow" panose="020B0606020202030204" pitchFamily="34" charset="0"/>
                <a:cs typeface="Arial" pitchFamily="34" charset="0"/>
              </a:rPr>
              <a:t>stata recepita dalla </a:t>
            </a:r>
            <a:r>
              <a:rPr lang="it-IT" altLang="it-IT" sz="1800" dirty="0">
                <a:solidFill>
                  <a:srgbClr val="000000"/>
                </a:solidFill>
                <a:latin typeface="Arial Narrow" panose="020B0606020202030204" pitchFamily="34" charset="0"/>
                <a:cs typeface="Arial" pitchFamily="34" charset="0"/>
              </a:rPr>
              <a:t>legge di </a:t>
            </a:r>
            <a:r>
              <a:rPr lang="it-IT" altLang="it-IT" sz="1800" dirty="0" smtClean="0">
                <a:solidFill>
                  <a:srgbClr val="000000"/>
                </a:solidFill>
                <a:latin typeface="Arial Narrow" panose="020B0606020202030204" pitchFamily="34" charset="0"/>
                <a:cs typeface="Arial" pitchFamily="34" charset="0"/>
              </a:rPr>
              <a:t>Bilancio 2017 </a:t>
            </a:r>
            <a:r>
              <a:rPr lang="it-IT" altLang="it-IT" sz="1800" b="1" dirty="0" smtClean="0">
                <a:solidFill>
                  <a:srgbClr val="000000"/>
                </a:solidFill>
                <a:latin typeface="Arial Narrow" panose="020B0606020202030204" pitchFamily="34" charset="0"/>
                <a:cs typeface="Arial" pitchFamily="34" charset="0"/>
              </a:rPr>
              <a:t>con la medesima declinazione vigente per l’anno 2016</a:t>
            </a:r>
            <a:endParaRPr lang="it-IT" altLang="it-IT" sz="1800" b="1" dirty="0">
              <a:solidFill>
                <a:srgbClr val="000000"/>
              </a:solidFill>
              <a:latin typeface="Arial Narrow" panose="020B0606020202030204" pitchFamily="34" charset="0"/>
              <a:cs typeface="Arial" pitchFamily="34" charset="0"/>
            </a:endParaRPr>
          </a:p>
          <a:p>
            <a:pPr marL="180000" lvl="2" indent="-180000" algn="just">
              <a:lnSpc>
                <a:spcPct val="110000"/>
              </a:lnSpc>
              <a:spcBef>
                <a:spcPts val="300"/>
              </a:spcBef>
              <a:spcAft>
                <a:spcPts val="0"/>
              </a:spcAft>
              <a:buClr>
                <a:srgbClr val="005E7D"/>
              </a:buClr>
              <a:buFont typeface="Arial" panose="020B0604020202020204" pitchFamily="34" charset="0"/>
              <a:buChar char="•"/>
              <a:defRPr/>
            </a:pPr>
            <a:r>
              <a:rPr lang="it-IT" sz="1800" dirty="0" smtClean="0">
                <a:solidFill>
                  <a:srgbClr val="000000"/>
                </a:solidFill>
                <a:latin typeface="Arial Narrow" panose="020B0606020202030204" pitchFamily="34" charset="0"/>
                <a:cs typeface="Arial" pitchFamily="34" charset="0"/>
              </a:rPr>
              <a:t>Il </a:t>
            </a:r>
            <a:r>
              <a:rPr lang="it-IT" sz="1800" b="1" dirty="0" smtClean="0">
                <a:solidFill>
                  <a:srgbClr val="000000"/>
                </a:solidFill>
                <a:latin typeface="Arial Narrow" panose="020B0606020202030204" pitchFamily="34" charset="0"/>
                <a:cs typeface="Arial" pitchFamily="34" charset="0"/>
              </a:rPr>
              <a:t>consolidamento </a:t>
            </a:r>
            <a:r>
              <a:rPr lang="it-IT" sz="1800" b="1" dirty="0">
                <a:solidFill>
                  <a:srgbClr val="000000"/>
                </a:solidFill>
                <a:latin typeface="Arial Narrow" panose="020B0606020202030204" pitchFamily="34" charset="0"/>
                <a:cs typeface="Arial" pitchFamily="34" charset="0"/>
              </a:rPr>
              <a:t>regionale dei saldi </a:t>
            </a:r>
            <a:r>
              <a:rPr lang="it-IT" sz="1800" b="1" dirty="0" smtClean="0">
                <a:solidFill>
                  <a:srgbClr val="000000"/>
                </a:solidFill>
                <a:latin typeface="Arial Narrow" panose="020B0606020202030204" pitchFamily="34" charset="0"/>
                <a:cs typeface="Arial" pitchFamily="34" charset="0"/>
              </a:rPr>
              <a:t>finali di </a:t>
            </a:r>
            <a:r>
              <a:rPr lang="it-IT" sz="1800" b="1" dirty="0">
                <a:solidFill>
                  <a:srgbClr val="000000"/>
                </a:solidFill>
                <a:latin typeface="Arial Narrow" panose="020B0606020202030204" pitchFamily="34" charset="0"/>
                <a:cs typeface="Arial" pitchFamily="34" charset="0"/>
              </a:rPr>
              <a:t>competenza</a:t>
            </a:r>
            <a:r>
              <a:rPr lang="it-IT" sz="1800" dirty="0">
                <a:solidFill>
                  <a:srgbClr val="000000"/>
                </a:solidFill>
                <a:latin typeface="Arial Narrow" panose="020B0606020202030204" pitchFamily="34" charset="0"/>
                <a:cs typeface="Arial" pitchFamily="34" charset="0"/>
              </a:rPr>
              <a:t> </a:t>
            </a:r>
            <a:r>
              <a:rPr lang="it-IT" sz="1800" dirty="0">
                <a:latin typeface="Arial Narrow" panose="020B0606020202030204" pitchFamily="34" charset="0"/>
              </a:rPr>
              <a:t>(</a:t>
            </a:r>
            <a:r>
              <a:rPr lang="it-IT" sz="1800" dirty="0" smtClean="0">
                <a:latin typeface="Arial Narrow" panose="020B0606020202030204" pitchFamily="34" charset="0"/>
              </a:rPr>
              <a:t>anziché l’assunzione </a:t>
            </a:r>
            <a:r>
              <a:rPr lang="it-IT" sz="1800" dirty="0">
                <a:latin typeface="Arial Narrow" panose="020B0606020202030204" pitchFamily="34" charset="0"/>
              </a:rPr>
              <a:t>di debito) </a:t>
            </a:r>
            <a:r>
              <a:rPr lang="it-IT" sz="1800" dirty="0" smtClean="0">
                <a:solidFill>
                  <a:srgbClr val="000000"/>
                </a:solidFill>
                <a:latin typeface="Arial Narrow" panose="020B0606020202030204" pitchFamily="34" charset="0"/>
                <a:cs typeface="Arial" pitchFamily="34" charset="0"/>
              </a:rPr>
              <a:t>diviene lo </a:t>
            </a:r>
            <a:r>
              <a:rPr lang="it-IT" sz="1800" b="1" dirty="0">
                <a:solidFill>
                  <a:srgbClr val="000000"/>
                </a:solidFill>
                <a:latin typeface="Arial Narrow" panose="020B0606020202030204" pitchFamily="34" charset="0"/>
                <a:cs typeface="Arial" pitchFamily="34" charset="0"/>
              </a:rPr>
              <a:t>strumento ordinario di flessibilità</a:t>
            </a:r>
            <a:r>
              <a:rPr lang="it-IT" sz="1800" dirty="0">
                <a:solidFill>
                  <a:srgbClr val="000000"/>
                </a:solidFill>
                <a:latin typeface="Arial Narrow" panose="020B0606020202030204" pitchFamily="34" charset="0"/>
                <a:cs typeface="Arial" pitchFamily="34" charset="0"/>
              </a:rPr>
              <a:t> per la </a:t>
            </a:r>
            <a:r>
              <a:rPr lang="it-IT" sz="1800" dirty="0" smtClean="0">
                <a:solidFill>
                  <a:srgbClr val="000000"/>
                </a:solidFill>
                <a:latin typeface="Arial Narrow" panose="020B0606020202030204" pitchFamily="34" charset="0"/>
                <a:cs typeface="Arial" pitchFamily="34" charset="0"/>
              </a:rPr>
              <a:t>redistribuzione </a:t>
            </a:r>
            <a:r>
              <a:rPr lang="it-IT" sz="1800" dirty="0">
                <a:solidFill>
                  <a:srgbClr val="000000"/>
                </a:solidFill>
                <a:latin typeface="Arial Narrow" panose="020B0606020202030204" pitchFamily="34" charset="0"/>
                <a:cs typeface="Arial" pitchFamily="34" charset="0"/>
              </a:rPr>
              <a:t>degli spazi </a:t>
            </a:r>
            <a:r>
              <a:rPr lang="it-IT" sz="1800" dirty="0" smtClean="0">
                <a:solidFill>
                  <a:srgbClr val="000000"/>
                </a:solidFill>
                <a:latin typeface="Arial Narrow" panose="020B0606020202030204" pitchFamily="34" charset="0"/>
                <a:cs typeface="Arial" pitchFamily="34" charset="0"/>
              </a:rPr>
              <a:t>finanziari, opportunamente </a:t>
            </a:r>
            <a:r>
              <a:rPr lang="it-IT" sz="1800" dirty="0">
                <a:solidFill>
                  <a:srgbClr val="000000"/>
                </a:solidFill>
                <a:latin typeface="Arial Narrow" panose="020B0606020202030204" pitchFamily="34" charset="0"/>
                <a:cs typeface="Arial" pitchFamily="34" charset="0"/>
              </a:rPr>
              <a:t>integrato con strumenti di redistribuzione </a:t>
            </a:r>
            <a:r>
              <a:rPr lang="it-IT" sz="1800" dirty="0" smtClean="0">
                <a:solidFill>
                  <a:srgbClr val="000000"/>
                </a:solidFill>
                <a:latin typeface="Arial Narrow" panose="020B0606020202030204" pitchFamily="34" charset="0"/>
                <a:cs typeface="Arial" pitchFamily="34" charset="0"/>
              </a:rPr>
              <a:t>nazionale</a:t>
            </a:r>
            <a:endParaRPr lang="it-IT" sz="1800" dirty="0">
              <a:solidFill>
                <a:srgbClr val="000000"/>
              </a:solidFill>
              <a:latin typeface="Arial Narrow" panose="020B0606020202030204" pitchFamily="34" charset="0"/>
              <a:cs typeface="Arial" pitchFamily="34" charset="0"/>
            </a:endParaRPr>
          </a:p>
          <a:p>
            <a:pPr>
              <a:lnSpc>
                <a:spcPct val="110000"/>
              </a:lnSpc>
              <a:spcBef>
                <a:spcPts val="1200"/>
              </a:spcBef>
            </a:pPr>
            <a:r>
              <a:rPr lang="it-IT" altLang="it-IT" sz="1800" b="1" dirty="0">
                <a:solidFill>
                  <a:srgbClr val="005E7D"/>
                </a:solidFill>
                <a:latin typeface="Arial Narrow" panose="020B0606020202030204" pitchFamily="34" charset="0"/>
              </a:rPr>
              <a:t>PRINCIPI E CRITERI PER UN NUOVO REGIME SANZIONATORIO E PREMIALE</a:t>
            </a:r>
          </a:p>
          <a:p>
            <a:pPr marL="285750" indent="-285750" algn="just">
              <a:lnSpc>
                <a:spcPct val="110000"/>
              </a:lnSpc>
              <a:spcBef>
                <a:spcPts val="300"/>
              </a:spcBef>
              <a:buClr>
                <a:srgbClr val="005E7D"/>
              </a:buClr>
              <a:buFontTx/>
              <a:buChar char="•"/>
            </a:pPr>
            <a:r>
              <a:rPr lang="it-IT" altLang="it-IT" sz="1800" dirty="0" smtClean="0">
                <a:solidFill>
                  <a:srgbClr val="000000"/>
                </a:solidFill>
                <a:latin typeface="Arial Narrow" panose="020B0606020202030204" pitchFamily="34" charset="0"/>
                <a:cs typeface="Arial" pitchFamily="34" charset="0"/>
              </a:rPr>
              <a:t>Con </a:t>
            </a:r>
            <a:r>
              <a:rPr lang="it-IT" altLang="it-IT" sz="1800" dirty="0">
                <a:solidFill>
                  <a:srgbClr val="000000"/>
                </a:solidFill>
                <a:latin typeface="Arial Narrow" panose="020B0606020202030204" pitchFamily="34" charset="0"/>
                <a:cs typeface="Arial" pitchFamily="34" charset="0"/>
              </a:rPr>
              <a:t>legge ordinaria </a:t>
            </a:r>
            <a:r>
              <a:rPr lang="it-IT" altLang="it-IT" sz="1800" dirty="0" smtClean="0">
                <a:solidFill>
                  <a:srgbClr val="000000"/>
                </a:solidFill>
                <a:latin typeface="Arial Narrow" panose="020B0606020202030204" pitchFamily="34" charset="0"/>
                <a:cs typeface="Arial" pitchFamily="34" charset="0"/>
              </a:rPr>
              <a:t>si definiscono </a:t>
            </a:r>
            <a:r>
              <a:rPr lang="it-IT" altLang="it-IT" sz="1800" dirty="0">
                <a:solidFill>
                  <a:srgbClr val="000000"/>
                </a:solidFill>
                <a:latin typeface="Arial Narrow" panose="020B0606020202030204" pitchFamily="34" charset="0"/>
                <a:cs typeface="Arial" pitchFamily="34" charset="0"/>
              </a:rPr>
              <a:t>premi e sanzioni </a:t>
            </a:r>
            <a:r>
              <a:rPr lang="it-IT" altLang="it-IT" sz="1800" dirty="0" smtClean="0">
                <a:solidFill>
                  <a:srgbClr val="000000"/>
                </a:solidFill>
                <a:latin typeface="Arial Narrow" panose="020B0606020202030204" pitchFamily="34" charset="0"/>
                <a:cs typeface="Arial" pitchFamily="34" charset="0"/>
              </a:rPr>
              <a:t>secondo </a:t>
            </a:r>
            <a:r>
              <a:rPr lang="it-IT" altLang="it-IT" sz="1800" dirty="0">
                <a:solidFill>
                  <a:srgbClr val="000000"/>
                </a:solidFill>
                <a:latin typeface="Arial Narrow" panose="020B0606020202030204" pitchFamily="34" charset="0"/>
                <a:cs typeface="Arial" pitchFamily="34" charset="0"/>
              </a:rPr>
              <a:t>i seguenti principi:  </a:t>
            </a:r>
          </a:p>
          <a:p>
            <a:pPr marL="552450" indent="288000" algn="just">
              <a:lnSpc>
                <a:spcPct val="110000"/>
              </a:lnSpc>
              <a:spcBef>
                <a:spcPts val="300"/>
              </a:spcBef>
              <a:buFont typeface="Wingdings" panose="05000000000000000000" pitchFamily="2" charset="2"/>
              <a:buChar char="Ø"/>
              <a:tabLst>
                <a:tab pos="808038" algn="l"/>
              </a:tabLst>
            </a:pPr>
            <a:r>
              <a:rPr lang="it-IT" altLang="it-IT" sz="1800" dirty="0" smtClean="0">
                <a:solidFill>
                  <a:srgbClr val="000000"/>
                </a:solidFill>
                <a:latin typeface="Arial Narrow" panose="020B0606020202030204" pitchFamily="34" charset="0"/>
                <a:cs typeface="Arial" pitchFamily="34" charset="0"/>
              </a:rPr>
              <a:t>proporzionalità </a:t>
            </a:r>
            <a:r>
              <a:rPr lang="it-IT" altLang="it-IT" sz="1800" dirty="0">
                <a:solidFill>
                  <a:srgbClr val="000000"/>
                </a:solidFill>
                <a:latin typeface="Arial Narrow" panose="020B0606020202030204" pitchFamily="34" charset="0"/>
                <a:cs typeface="Arial" pitchFamily="34" charset="0"/>
              </a:rPr>
              <a:t>fra premi e </a:t>
            </a:r>
            <a:r>
              <a:rPr lang="it-IT" altLang="it-IT" sz="1800" dirty="0" smtClean="0">
                <a:solidFill>
                  <a:srgbClr val="000000"/>
                </a:solidFill>
                <a:latin typeface="Arial Narrow" panose="020B0606020202030204" pitchFamily="34" charset="0"/>
                <a:cs typeface="Arial" pitchFamily="34" charset="0"/>
              </a:rPr>
              <a:t>sanzioni</a:t>
            </a:r>
            <a:endParaRPr lang="it-IT" altLang="it-IT" sz="1800" dirty="0">
              <a:solidFill>
                <a:srgbClr val="000000"/>
              </a:solidFill>
              <a:latin typeface="Arial Narrow" panose="020B0606020202030204" pitchFamily="34" charset="0"/>
              <a:cs typeface="Arial" pitchFamily="34" charset="0"/>
            </a:endParaRPr>
          </a:p>
          <a:p>
            <a:pPr marL="552450" indent="288000" algn="just">
              <a:lnSpc>
                <a:spcPct val="110000"/>
              </a:lnSpc>
              <a:spcBef>
                <a:spcPts val="300"/>
              </a:spcBef>
              <a:buFont typeface="Wingdings" panose="05000000000000000000" pitchFamily="2" charset="2"/>
              <a:buChar char="Ø"/>
              <a:tabLst>
                <a:tab pos="808038" algn="l"/>
              </a:tabLst>
            </a:pPr>
            <a:r>
              <a:rPr lang="it-IT" altLang="it-IT" sz="1800" dirty="0">
                <a:solidFill>
                  <a:srgbClr val="000000"/>
                </a:solidFill>
                <a:latin typeface="Arial Narrow" panose="020B0606020202030204" pitchFamily="34" charset="0"/>
                <a:cs typeface="Arial" pitchFamily="34" charset="0"/>
              </a:rPr>
              <a:t>proporzionalità fra sanzioni e violazioni</a:t>
            </a:r>
          </a:p>
          <a:p>
            <a:pPr marL="552450" indent="288000" algn="just">
              <a:lnSpc>
                <a:spcPct val="110000"/>
              </a:lnSpc>
              <a:spcBef>
                <a:spcPts val="300"/>
              </a:spcBef>
              <a:buFont typeface="Wingdings" panose="05000000000000000000" pitchFamily="2" charset="2"/>
              <a:buChar char="Ø"/>
              <a:tabLst>
                <a:tab pos="808038" algn="l"/>
              </a:tabLst>
            </a:pPr>
            <a:r>
              <a:rPr lang="it-IT" altLang="it-IT" sz="1800" dirty="0" smtClean="0">
                <a:solidFill>
                  <a:srgbClr val="000000"/>
                </a:solidFill>
                <a:latin typeface="Arial Narrow" panose="020B0606020202030204" pitchFamily="34" charset="0"/>
                <a:cs typeface="Arial" pitchFamily="34" charset="0"/>
              </a:rPr>
              <a:t>sanzioni e </a:t>
            </a:r>
            <a:r>
              <a:rPr lang="it-IT" altLang="it-IT" sz="1800" dirty="0">
                <a:solidFill>
                  <a:srgbClr val="000000"/>
                </a:solidFill>
                <a:latin typeface="Arial Narrow" panose="020B0606020202030204" pitchFamily="34" charset="0"/>
                <a:cs typeface="Arial" pitchFamily="34" charset="0"/>
              </a:rPr>
              <a:t>premi </a:t>
            </a:r>
            <a:r>
              <a:rPr lang="it-IT" altLang="it-IT" sz="1800" dirty="0" smtClean="0">
                <a:solidFill>
                  <a:srgbClr val="000000"/>
                </a:solidFill>
                <a:latin typeface="Arial Narrow" panose="020B0606020202030204" pitchFamily="34" charset="0"/>
                <a:cs typeface="Arial" pitchFamily="34" charset="0"/>
              </a:rPr>
              <a:t>comminate e redistribuiti nel medesimo comparto</a:t>
            </a:r>
          </a:p>
          <a:p>
            <a:pPr marL="180000" indent="-180000" algn="just">
              <a:lnSpc>
                <a:spcPct val="114000"/>
              </a:lnSpc>
              <a:spcBef>
                <a:spcPts val="1200"/>
              </a:spcBef>
              <a:buClr>
                <a:srgbClr val="005E7D"/>
              </a:buClr>
              <a:buFontTx/>
              <a:buChar char="•"/>
              <a:tabLst>
                <a:tab pos="808038" algn="l"/>
              </a:tabLst>
            </a:pPr>
            <a:r>
              <a:rPr lang="it-IT" altLang="it-IT" sz="1800" dirty="0">
                <a:solidFill>
                  <a:srgbClr val="000000"/>
                </a:solidFill>
                <a:latin typeface="Arial Narrow" panose="020B0606020202030204" pitchFamily="34" charset="0"/>
                <a:cs typeface="Arial" pitchFamily="34" charset="0"/>
              </a:rPr>
              <a:t>In </a:t>
            </a:r>
            <a:r>
              <a:rPr lang="it-IT" altLang="it-IT" sz="1800" b="1" dirty="0">
                <a:solidFill>
                  <a:srgbClr val="000000"/>
                </a:solidFill>
                <a:latin typeface="Arial Narrow" panose="020B0606020202030204" pitchFamily="34" charset="0"/>
                <a:cs typeface="Arial" pitchFamily="34" charset="0"/>
              </a:rPr>
              <a:t>caso di sforamento</a:t>
            </a:r>
            <a:r>
              <a:rPr lang="it-IT" altLang="it-IT" sz="1800" dirty="0">
                <a:solidFill>
                  <a:srgbClr val="000000"/>
                </a:solidFill>
                <a:latin typeface="Arial Narrow" panose="020B0606020202030204" pitchFamily="34" charset="0"/>
                <a:cs typeface="Arial" pitchFamily="34" charset="0"/>
              </a:rPr>
              <a:t> l’ente assicura il </a:t>
            </a:r>
            <a:r>
              <a:rPr lang="it-IT" altLang="it-IT" sz="1800" b="1" dirty="0">
                <a:solidFill>
                  <a:srgbClr val="000000"/>
                </a:solidFill>
                <a:latin typeface="Arial Narrow" panose="020B0606020202030204" pitchFamily="34" charset="0"/>
                <a:cs typeface="Arial" pitchFamily="34" charset="0"/>
              </a:rPr>
              <a:t>recupero nel triennio successivo</a:t>
            </a:r>
          </a:p>
          <a:p>
            <a:pPr marL="552450" indent="288000" algn="just">
              <a:lnSpc>
                <a:spcPct val="110000"/>
              </a:lnSpc>
              <a:spcBef>
                <a:spcPts val="300"/>
              </a:spcBef>
              <a:buFont typeface="Wingdings" panose="05000000000000000000" pitchFamily="2" charset="2"/>
              <a:buChar char="Ø"/>
              <a:tabLst>
                <a:tab pos="808038" algn="l"/>
              </a:tabLst>
            </a:pPr>
            <a:endParaRPr lang="it-IT" altLang="it-IT" sz="1800" dirty="0">
              <a:solidFill>
                <a:srgbClr val="000000"/>
              </a:solidFill>
              <a:latin typeface="Arial Narrow" panose="020B0606020202030204" pitchFamily="34" charset="0"/>
              <a:cs typeface="Arial" pitchFamily="34" charset="0"/>
            </a:endParaRPr>
          </a:p>
          <a:p>
            <a:pPr algn="just">
              <a:lnSpc>
                <a:spcPct val="110000"/>
              </a:lnSpc>
              <a:spcBef>
                <a:spcPts val="600"/>
              </a:spcBef>
            </a:pPr>
            <a:endParaRPr lang="it-IT" altLang="it-IT" sz="1800" dirty="0" smtClean="0">
              <a:solidFill>
                <a:srgbClr val="000000"/>
              </a:solidFill>
              <a:latin typeface="Arial Narrow" panose="020B0606020202030204" pitchFamily="34" charset="0"/>
              <a:cs typeface="Arial" pitchFamily="34" charset="0"/>
            </a:endParaRPr>
          </a:p>
          <a:p>
            <a:pPr algn="just">
              <a:lnSpc>
                <a:spcPct val="110000"/>
              </a:lnSpc>
            </a:pPr>
            <a:endParaRPr lang="it-IT" altLang="it-IT" sz="1800" dirty="0">
              <a:solidFill>
                <a:srgbClr val="000000"/>
              </a:solidFill>
              <a:latin typeface="Arial Narrow" panose="020B0606020202030204" pitchFamily="34" charset="0"/>
              <a:cs typeface="Arial" pitchFamily="34" charset="0"/>
            </a:endParaRPr>
          </a:p>
          <a:p>
            <a:pPr algn="just">
              <a:lnSpc>
                <a:spcPct val="110000"/>
              </a:lnSpc>
            </a:pPr>
            <a:endParaRPr lang="it-IT" altLang="it-IT" sz="1800" dirty="0" smtClean="0">
              <a:solidFill>
                <a:srgbClr val="000000"/>
              </a:solidFill>
              <a:latin typeface="Arial Narrow" panose="020B0606020202030204" pitchFamily="34" charset="0"/>
              <a:cs typeface="Arial" pitchFamily="34" charset="0"/>
            </a:endParaRPr>
          </a:p>
          <a:p>
            <a:pPr algn="just">
              <a:lnSpc>
                <a:spcPct val="110000"/>
              </a:lnSpc>
            </a:pPr>
            <a:endParaRPr lang="it-IT" altLang="it-IT" sz="1800" dirty="0">
              <a:solidFill>
                <a:srgbClr val="000000"/>
              </a:solidFill>
              <a:latin typeface="Arial Narrow" panose="020B0606020202030204" pitchFamily="34" charset="0"/>
              <a:cs typeface="Arial" pitchFamily="34" charset="0"/>
            </a:endParaRPr>
          </a:p>
          <a:p>
            <a:pPr algn="just">
              <a:lnSpc>
                <a:spcPct val="110000"/>
              </a:lnSpc>
            </a:pPr>
            <a:endParaRPr lang="it-IT" altLang="it-IT" sz="1800" dirty="0">
              <a:solidFill>
                <a:srgbClr val="000000"/>
              </a:solidFill>
              <a:latin typeface="Arial Narrow" panose="020B0606020202030204" pitchFamily="34" charset="0"/>
              <a:cs typeface="Arial" pitchFamily="34" charset="0"/>
            </a:endParaRPr>
          </a:p>
          <a:p>
            <a:pPr eaLnBrk="1" hangingPunct="1">
              <a:lnSpc>
                <a:spcPct val="110000"/>
              </a:lnSpc>
              <a:spcBef>
                <a:spcPct val="20000"/>
              </a:spcBef>
            </a:pPr>
            <a:endParaRPr lang="it-IT" altLang="it-IT" sz="1800" dirty="0">
              <a:latin typeface="Arial Narrow" panose="020B0606020202030204" pitchFamily="34" charset="0"/>
            </a:endParaRPr>
          </a:p>
          <a:p>
            <a:pPr eaLnBrk="1" hangingPunct="1">
              <a:lnSpc>
                <a:spcPct val="110000"/>
              </a:lnSpc>
              <a:spcBef>
                <a:spcPct val="20000"/>
              </a:spcBef>
              <a:buFontTx/>
              <a:buChar char="•"/>
            </a:pPr>
            <a:endParaRPr lang="it-IT" altLang="it-IT" sz="1800" dirty="0">
              <a:latin typeface="Arial Narrow" panose="020B0606020202030204" pitchFamily="34" charset="0"/>
            </a:endParaRPr>
          </a:p>
        </p:txBody>
      </p:sp>
      <p:sp>
        <p:nvSpPr>
          <p:cNvPr id="8196" name="Rectangle 2"/>
          <p:cNvSpPr>
            <a:spLocks noGrp="1" noChangeArrowheads="1"/>
          </p:cNvSpPr>
          <p:nvPr>
            <p:ph type="title"/>
          </p:nvPr>
        </p:nvSpPr>
        <p:spPr>
          <a:xfrm>
            <a:off x="624635" y="513977"/>
            <a:ext cx="7803556" cy="519113"/>
          </a:xfrm>
        </p:spPr>
        <p:txBody>
          <a:bodyPr/>
          <a:lstStyle/>
          <a:p>
            <a:pPr eaLnBrk="1" hangingPunct="1"/>
            <a:r>
              <a:rPr lang="it-IT" altLang="it-IT" sz="2600" dirty="0" smtClean="0">
                <a:solidFill>
                  <a:srgbClr val="004B6B"/>
                </a:solidFill>
                <a:latin typeface="Arial" pitchFamily="34" charset="0"/>
              </a:rPr>
              <a:t>Aspetti salienti post revisione della L. 243</a:t>
            </a:r>
            <a:endParaRPr lang="it-IT" altLang="it-IT" sz="2600" dirty="0" smtClean="0">
              <a:latin typeface="Arial" pitchFamily="34" charset="0"/>
            </a:endParaRPr>
          </a:p>
        </p:txBody>
      </p:sp>
    </p:spTree>
    <p:extLst>
      <p:ext uri="{BB962C8B-B14F-4D97-AF65-F5344CB8AC3E}">
        <p14:creationId xmlns:p14="http://schemas.microsoft.com/office/powerpoint/2010/main" val="15840200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2"/>
          </p:nvPr>
        </p:nvSpPr>
        <p:spPr>
          <a:xfrm>
            <a:off x="8321675" y="6299200"/>
            <a:ext cx="730250" cy="457200"/>
          </a:xfrm>
        </p:spPr>
        <p:txBody>
          <a:bodyPr/>
          <a:lstStyle/>
          <a:p>
            <a:fld id="{C121BA9E-CF39-5A4C-A796-CE277B4E7A22}" type="slidenum">
              <a:rPr lang="it-IT" smtClean="0">
                <a:solidFill>
                  <a:prstClr val="black"/>
                </a:solidFill>
              </a:rPr>
              <a:pPr/>
              <a:t>29</a:t>
            </a:fld>
            <a:endParaRPr lang="it-IT" dirty="0">
              <a:solidFill>
                <a:prstClr val="black"/>
              </a:solidFill>
            </a:endParaRPr>
          </a:p>
        </p:txBody>
      </p:sp>
      <p:sp>
        <p:nvSpPr>
          <p:cNvPr id="6" name="Titolo 5"/>
          <p:cNvSpPr txBox="1">
            <a:spLocks/>
          </p:cNvSpPr>
          <p:nvPr/>
        </p:nvSpPr>
        <p:spPr>
          <a:xfrm>
            <a:off x="591089" y="272018"/>
            <a:ext cx="8108830" cy="892552"/>
          </a:xfrm>
          <a:prstGeom prst="rect">
            <a:avLst/>
          </a:prstGeom>
        </p:spPr>
        <p:txBody>
          <a:bodyPr vert="horz" wrap="square" lIns="91440" tIns="45720" rIns="91440" bIns="45720" rtlCol="0" anchor="t">
            <a:spAutoFit/>
          </a:bodyPr>
          <a:lstStyle>
            <a:lvl1pPr algn="l" defTabSz="457200" rtl="0" eaLnBrk="1" latinLnBrk="0" hangingPunct="1">
              <a:lnSpc>
                <a:spcPts val="3100"/>
              </a:lnSpc>
              <a:spcBef>
                <a:spcPct val="0"/>
              </a:spcBef>
              <a:buNone/>
              <a:defRPr sz="3000" b="1" kern="1200">
                <a:solidFill>
                  <a:srgbClr val="004B6B"/>
                </a:solidFill>
                <a:latin typeface="Arial"/>
                <a:ea typeface="+mj-ea"/>
                <a:cs typeface="Arial"/>
              </a:defRPr>
            </a:lvl1pPr>
          </a:lstStyle>
          <a:p>
            <a:pPr algn="just">
              <a:lnSpc>
                <a:spcPct val="100000"/>
              </a:lnSpc>
            </a:pPr>
            <a:r>
              <a:rPr lang="it-IT" sz="2600" dirty="0" smtClean="0"/>
              <a:t>L’utilizzo delle risorse da avanzo e debito</a:t>
            </a:r>
            <a:endParaRPr lang="it-IT" sz="2600" dirty="0"/>
          </a:p>
          <a:p>
            <a:pPr algn="just">
              <a:lnSpc>
                <a:spcPct val="100000"/>
              </a:lnSpc>
            </a:pPr>
            <a:r>
              <a:rPr lang="it-IT" sz="2600" dirty="0"/>
              <a:t>s</a:t>
            </a:r>
            <a:r>
              <a:rPr lang="it-IT" sz="2600" dirty="0" smtClean="0"/>
              <a:t>enza intesa regionale o solidarietà nazionale</a:t>
            </a:r>
            <a:endParaRPr lang="it-IT" sz="2600" dirty="0"/>
          </a:p>
        </p:txBody>
      </p:sp>
      <p:sp>
        <p:nvSpPr>
          <p:cNvPr id="18" name="CasellaDiTesto 17"/>
          <p:cNvSpPr txBox="1"/>
          <p:nvPr/>
        </p:nvSpPr>
        <p:spPr>
          <a:xfrm>
            <a:off x="685801" y="1272838"/>
            <a:ext cx="8048624" cy="1420389"/>
          </a:xfrm>
          <a:prstGeom prst="rect">
            <a:avLst/>
          </a:prstGeom>
          <a:noFill/>
        </p:spPr>
        <p:txBody>
          <a:bodyPr wrap="square" rtlCol="0">
            <a:spAutoFit/>
          </a:bodyPr>
          <a:lstStyle/>
          <a:p>
            <a:pPr algn="just">
              <a:spcAft>
                <a:spcPts val="0"/>
              </a:spcAft>
            </a:pPr>
            <a:r>
              <a:rPr lang="it-IT" sz="1600" b="1" dirty="0" smtClean="0">
                <a:solidFill>
                  <a:srgbClr val="005E7D"/>
                </a:solidFill>
                <a:latin typeface="Arial Narrow" panose="020B0606020202030204" pitchFamily="34" charset="0"/>
              </a:rPr>
              <a:t>Legge 164 / 2016 articolo 2 comma 1 (Modifiche </a:t>
            </a:r>
            <a:r>
              <a:rPr lang="it-IT" sz="1600" b="1" dirty="0">
                <a:solidFill>
                  <a:srgbClr val="005E7D"/>
                </a:solidFill>
                <a:latin typeface="Arial Narrow" panose="020B0606020202030204" pitchFamily="34" charset="0"/>
              </a:rPr>
              <a:t>all'articolo 10 </a:t>
            </a:r>
            <a:r>
              <a:rPr lang="it-IT" sz="1600" b="1" dirty="0" smtClean="0">
                <a:solidFill>
                  <a:srgbClr val="005E7D"/>
                </a:solidFill>
                <a:latin typeface="Arial Narrow" panose="020B0606020202030204" pitchFamily="34" charset="0"/>
              </a:rPr>
              <a:t>comma 3 della </a:t>
            </a:r>
            <a:r>
              <a:rPr lang="it-IT" sz="1600" b="1" dirty="0">
                <a:solidFill>
                  <a:srgbClr val="005E7D"/>
                </a:solidFill>
                <a:latin typeface="Arial Narrow" panose="020B0606020202030204" pitchFamily="34" charset="0"/>
              </a:rPr>
              <a:t>legge </a:t>
            </a:r>
            <a:r>
              <a:rPr lang="it-IT" sz="1600" b="1" dirty="0" smtClean="0">
                <a:solidFill>
                  <a:srgbClr val="005E7D"/>
                </a:solidFill>
                <a:latin typeface="Arial Narrow" panose="020B0606020202030204" pitchFamily="34" charset="0"/>
              </a:rPr>
              <a:t>243 / 2012)</a:t>
            </a:r>
          </a:p>
          <a:p>
            <a:pPr algn="just">
              <a:lnSpc>
                <a:spcPct val="113000"/>
              </a:lnSpc>
              <a:spcBef>
                <a:spcPts val="300"/>
              </a:spcBef>
              <a:spcAft>
                <a:spcPts val="300"/>
              </a:spcAft>
            </a:pPr>
            <a:r>
              <a:rPr lang="it-IT" sz="1400" i="1" dirty="0" smtClean="0">
                <a:latin typeface="Arial Narrow" panose="020B0606020202030204" pitchFamily="34" charset="0"/>
              </a:rPr>
              <a:t>«</a:t>
            </a:r>
            <a:r>
              <a:rPr lang="it-IT" sz="1500" i="1" dirty="0" smtClean="0">
                <a:latin typeface="Arial Narrow" panose="020B0606020202030204" pitchFamily="34" charset="0"/>
              </a:rPr>
              <a:t>Le </a:t>
            </a:r>
            <a:r>
              <a:rPr lang="it-IT" sz="1500" i="1" dirty="0">
                <a:latin typeface="Arial Narrow" panose="020B0606020202030204" pitchFamily="34" charset="0"/>
              </a:rPr>
              <a:t>operazioni di indebitamento di cui al comma 2 e le operazioni di investimento realizzate attraverso l'utilizzo dei risultati di amministrazione degli esercizi precedenti sono effettuate sulla base di apposite intese concluse in ambito regionale che garantiscano, per l'anno di riferimento, il rispetto del saldo di cui all'articolo 9, comma 1, del complesso degli enti territoriali della regione interessata, compresa la medesima regione»</a:t>
            </a:r>
            <a:endParaRPr lang="it-IT" sz="1500" b="1" i="1" dirty="0">
              <a:latin typeface="Arial Narrow" panose="020B0606020202030204" pitchFamily="34" charset="0"/>
            </a:endParaRPr>
          </a:p>
        </p:txBody>
      </p:sp>
      <p:sp>
        <p:nvSpPr>
          <p:cNvPr id="16" name="CasellaDiTesto 15"/>
          <p:cNvSpPr txBox="1"/>
          <p:nvPr/>
        </p:nvSpPr>
        <p:spPr>
          <a:xfrm>
            <a:off x="685801" y="4989939"/>
            <a:ext cx="8048623" cy="1560364"/>
          </a:xfrm>
          <a:prstGeom prst="rect">
            <a:avLst/>
          </a:prstGeom>
          <a:noFill/>
        </p:spPr>
        <p:txBody>
          <a:bodyPr wrap="square" rtlCol="0">
            <a:spAutoFit/>
          </a:bodyPr>
          <a:lstStyle/>
          <a:p>
            <a:pPr marL="180000" indent="-180000" algn="just">
              <a:lnSpc>
                <a:spcPct val="113000"/>
              </a:lnSpc>
              <a:spcAft>
                <a:spcPts val="600"/>
              </a:spcAft>
              <a:buClr>
                <a:srgbClr val="005E7D"/>
              </a:buClr>
              <a:buFont typeface="Arial" panose="020B0604020202020204" pitchFamily="34" charset="0"/>
              <a:buChar char="•"/>
            </a:pPr>
            <a:r>
              <a:rPr lang="it-IT" sz="1600" b="1" dirty="0">
                <a:latin typeface="Arial Narrow" panose="020B0606020202030204" pitchFamily="34" charset="0"/>
              </a:rPr>
              <a:t>N</a:t>
            </a:r>
            <a:r>
              <a:rPr lang="it-IT" sz="1600" b="1" dirty="0" smtClean="0">
                <a:latin typeface="Arial Narrow" panose="020B0606020202030204" pitchFamily="34" charset="0"/>
              </a:rPr>
              <a:t>on occorre ratifica o autorizzazione</a:t>
            </a:r>
            <a:r>
              <a:rPr lang="it-IT" sz="1600" dirty="0" smtClean="0">
                <a:latin typeface="Arial Narrow" panose="020B0606020202030204" pitchFamily="34" charset="0"/>
              </a:rPr>
              <a:t> </a:t>
            </a:r>
            <a:r>
              <a:rPr lang="it-IT" sz="1600" dirty="0">
                <a:latin typeface="Arial Narrow" panose="020B0606020202030204" pitchFamily="34" charset="0"/>
              </a:rPr>
              <a:t>in sede di “intesa” regionale </a:t>
            </a:r>
            <a:r>
              <a:rPr lang="it-IT" sz="1600" b="1" dirty="0" smtClean="0">
                <a:latin typeface="Arial Narrow" panose="020B0606020202030204" pitchFamily="34" charset="0"/>
              </a:rPr>
              <a:t>per le </a:t>
            </a:r>
            <a:r>
              <a:rPr lang="it-IT" sz="1600" b="1" dirty="0">
                <a:latin typeface="Arial Narrow" panose="020B0606020202030204" pitchFamily="34" charset="0"/>
              </a:rPr>
              <a:t>operazioni </a:t>
            </a:r>
            <a:r>
              <a:rPr lang="it-IT" sz="1600" b="1" dirty="0" smtClean="0">
                <a:latin typeface="Arial Narrow" panose="020B0606020202030204" pitchFamily="34" charset="0"/>
              </a:rPr>
              <a:t>programmate</a:t>
            </a:r>
            <a:r>
              <a:rPr lang="it-IT" sz="1600" dirty="0" smtClean="0">
                <a:latin typeface="Arial Narrow" panose="020B0606020202030204" pitchFamily="34" charset="0"/>
              </a:rPr>
              <a:t> </a:t>
            </a:r>
            <a:r>
              <a:rPr lang="it-IT" sz="1600" dirty="0">
                <a:latin typeface="Arial Narrow" panose="020B0606020202030204" pitchFamily="34" charset="0"/>
              </a:rPr>
              <a:t>dal singolo </a:t>
            </a:r>
            <a:r>
              <a:rPr lang="it-IT" sz="1600" dirty="0" smtClean="0">
                <a:latin typeface="Arial Narrow" panose="020B0606020202030204" pitchFamily="34" charset="0"/>
              </a:rPr>
              <a:t>Ente </a:t>
            </a:r>
            <a:r>
              <a:rPr lang="it-IT" sz="1600" b="1" dirty="0">
                <a:latin typeface="Arial Narrow" panose="020B0606020202030204" pitchFamily="34" charset="0"/>
              </a:rPr>
              <a:t>nel rispetto del proprio saldo finale di </a:t>
            </a:r>
            <a:r>
              <a:rPr lang="it-IT" sz="1600" b="1" dirty="0" smtClean="0">
                <a:latin typeface="Arial Narrow" panose="020B0606020202030204" pitchFamily="34" charset="0"/>
              </a:rPr>
              <a:t>competenza, </a:t>
            </a:r>
            <a:r>
              <a:rPr lang="it-IT" sz="1600" dirty="0" smtClean="0">
                <a:latin typeface="Arial Narrow" panose="020B0606020202030204" pitchFamily="34" charset="0"/>
              </a:rPr>
              <a:t>di cui al comma 1 dell’articolo 9</a:t>
            </a:r>
          </a:p>
          <a:p>
            <a:pPr marL="180000" indent="-180000" algn="just">
              <a:lnSpc>
                <a:spcPct val="113000"/>
              </a:lnSpc>
              <a:buClr>
                <a:srgbClr val="005E7D"/>
              </a:buClr>
              <a:buFont typeface="Arial" panose="020B0604020202020204" pitchFamily="34" charset="0"/>
              <a:buChar char="•"/>
            </a:pPr>
            <a:r>
              <a:rPr lang="it-IT" sz="1600" dirty="0">
                <a:latin typeface="Arial Narrow" panose="020B0606020202030204" pitchFamily="34" charset="0"/>
              </a:rPr>
              <a:t>L</a:t>
            </a:r>
            <a:r>
              <a:rPr lang="it-IT" sz="1600" dirty="0" smtClean="0">
                <a:latin typeface="Arial Narrow" panose="020B0606020202030204" pitchFamily="34" charset="0"/>
              </a:rPr>
              <a:t>e</a:t>
            </a:r>
            <a:r>
              <a:rPr lang="it-IT" sz="1600" b="1" dirty="0" smtClean="0">
                <a:latin typeface="Arial Narrow" panose="020B0606020202030204" pitchFamily="34" charset="0"/>
              </a:rPr>
              <a:t> intese regionali </a:t>
            </a:r>
            <a:r>
              <a:rPr lang="it-IT" sz="1600" dirty="0" smtClean="0">
                <a:latin typeface="Arial Narrow" panose="020B0606020202030204" pitchFamily="34" charset="0"/>
              </a:rPr>
              <a:t>avranno </a:t>
            </a:r>
            <a:r>
              <a:rPr lang="it-IT" sz="1600" dirty="0">
                <a:latin typeface="Arial Narrow" panose="020B0606020202030204" pitchFamily="34" charset="0"/>
              </a:rPr>
              <a:t>la </a:t>
            </a:r>
            <a:r>
              <a:rPr lang="it-IT" sz="1600" b="1" dirty="0">
                <a:latin typeface="Arial Narrow" panose="020B0606020202030204" pitchFamily="34" charset="0"/>
              </a:rPr>
              <a:t>medesima funzione svolta </a:t>
            </a:r>
            <a:r>
              <a:rPr lang="it-IT" sz="1600" b="1" dirty="0" smtClean="0">
                <a:latin typeface="Arial Narrow" panose="020B0606020202030204" pitchFamily="34" charset="0"/>
              </a:rPr>
              <a:t>prima dai patti regionali</a:t>
            </a:r>
            <a:r>
              <a:rPr lang="it-IT" sz="1600" dirty="0" smtClean="0">
                <a:latin typeface="Arial Narrow" panose="020B0606020202030204" pitchFamily="34" charset="0"/>
              </a:rPr>
              <a:t>, con finalità </a:t>
            </a:r>
            <a:r>
              <a:rPr lang="it-IT" sz="1600" dirty="0">
                <a:latin typeface="Arial Narrow" panose="020B0606020202030204" pitchFamily="34" charset="0"/>
              </a:rPr>
              <a:t>redistributive a somma zero di spazi finanziari rilevanti ai fini del </a:t>
            </a:r>
            <a:r>
              <a:rPr lang="it-IT" sz="1600" dirty="0" smtClean="0">
                <a:latin typeface="Arial Narrow" panose="020B0606020202030204" pitchFamily="34" charset="0"/>
              </a:rPr>
              <a:t>saldo di finanza pubblica, ovvero con la concessione verticale (senza restituzione) di spazi finanziari da parte delle Regioni</a:t>
            </a:r>
          </a:p>
        </p:txBody>
      </p:sp>
      <p:pic>
        <p:nvPicPr>
          <p:cNvPr id="717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136" y="2701527"/>
            <a:ext cx="8100000" cy="2290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3728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Immagine 2" descr="esecutivi-03.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8"/>
          <p:cNvSpPr txBox="1">
            <a:spLocks noChangeArrowheads="1"/>
          </p:cNvSpPr>
          <p:nvPr/>
        </p:nvSpPr>
        <p:spPr bwMode="auto">
          <a:xfrm>
            <a:off x="361949" y="1765300"/>
            <a:ext cx="7096125" cy="2406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pPr>
              <a:spcBef>
                <a:spcPct val="50000"/>
              </a:spcBef>
            </a:pPr>
            <a:r>
              <a:rPr lang="it-IT" altLang="it-IT" sz="2800" b="1" dirty="0">
                <a:solidFill>
                  <a:srgbClr val="005E7D"/>
                </a:solidFill>
              </a:rPr>
              <a:t>Parte </a:t>
            </a:r>
            <a:r>
              <a:rPr lang="it-IT" altLang="it-IT" sz="2800" b="1" dirty="0" smtClean="0">
                <a:solidFill>
                  <a:srgbClr val="005E7D"/>
                </a:solidFill>
              </a:rPr>
              <a:t>1</a:t>
            </a:r>
            <a:endParaRPr lang="it-IT" altLang="it-IT" sz="2800" b="1" dirty="0">
              <a:solidFill>
                <a:srgbClr val="005E7D"/>
              </a:solidFill>
            </a:endParaRPr>
          </a:p>
          <a:p>
            <a:pPr>
              <a:spcBef>
                <a:spcPct val="50000"/>
              </a:spcBef>
            </a:pPr>
            <a:endParaRPr lang="it-IT" altLang="it-IT" b="1" dirty="0">
              <a:solidFill>
                <a:srgbClr val="005E7D"/>
              </a:solidFill>
            </a:endParaRPr>
          </a:p>
          <a:p>
            <a:pPr>
              <a:lnSpc>
                <a:spcPct val="90000"/>
              </a:lnSpc>
              <a:buClr>
                <a:srgbClr val="004B6B"/>
              </a:buClr>
            </a:pPr>
            <a:r>
              <a:rPr lang="it-IT" altLang="it-IT" sz="2800" b="1" dirty="0" smtClean="0">
                <a:solidFill>
                  <a:srgbClr val="005E7D"/>
                </a:solidFill>
              </a:rPr>
              <a:t>Inquadramento generale</a:t>
            </a:r>
            <a:endParaRPr lang="it-IT" altLang="it-IT" sz="2800" b="1" dirty="0">
              <a:solidFill>
                <a:srgbClr val="005E7D"/>
              </a:solidFill>
            </a:endParaRPr>
          </a:p>
        </p:txBody>
      </p:sp>
    </p:spTree>
    <p:extLst>
      <p:ext uri="{BB962C8B-B14F-4D97-AF65-F5344CB8AC3E}">
        <p14:creationId xmlns:p14="http://schemas.microsoft.com/office/powerpoint/2010/main" val="25200835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B30E0A3B-7531-43EC-A220-96DB9092038C}" type="slidenum">
              <a:rPr lang="it-IT" altLang="it-IT" sz="1200" smtClean="0"/>
              <a:pPr/>
              <a:t>30</a:t>
            </a:fld>
            <a:endParaRPr lang="it-IT" altLang="it-IT" sz="1200" smtClean="0"/>
          </a:p>
        </p:txBody>
      </p:sp>
      <p:sp>
        <p:nvSpPr>
          <p:cNvPr id="9" name="Rectangle 3"/>
          <p:cNvSpPr txBox="1">
            <a:spLocks noChangeArrowheads="1"/>
          </p:cNvSpPr>
          <p:nvPr/>
        </p:nvSpPr>
        <p:spPr bwMode="auto">
          <a:xfrm>
            <a:off x="657226" y="1252531"/>
            <a:ext cx="8029574" cy="5266804"/>
          </a:xfrm>
          <a:prstGeom prst="rect">
            <a:avLst/>
          </a:prstGeom>
          <a:noFill/>
          <a:ln>
            <a:noFill/>
          </a:ln>
          <a:extLst>
            <a:ext uri="{FAA26D3D-D897-4be2-8F04-BA451C77F1D7}"/>
          </a:extLst>
        </p:spPr>
        <p:txBody>
          <a:bodyPr/>
          <a:lstStyle>
            <a:lvl1pPr>
              <a:defRPr sz="2400">
                <a:solidFill>
                  <a:schemeClr val="tx1"/>
                </a:solidFill>
                <a:latin typeface="Arial" panose="020B0604020202020204" pitchFamily="34" charset="0"/>
                <a:ea typeface="ヒラギノ角ゴ Pro W3" charset="-128"/>
              </a:defRPr>
            </a:lvl1pPr>
            <a:lvl2pPr marL="742950" indent="-285750">
              <a:defRPr sz="2400">
                <a:solidFill>
                  <a:schemeClr val="tx1"/>
                </a:solidFill>
                <a:latin typeface="Arial" panose="020B0604020202020204" pitchFamily="34" charset="0"/>
                <a:ea typeface="ヒラギノ角ゴ Pro W3" charset="-128"/>
              </a:defRPr>
            </a:lvl2pPr>
            <a:lvl3pPr marL="1143000" indent="-228600">
              <a:defRPr sz="2400">
                <a:solidFill>
                  <a:schemeClr val="tx1"/>
                </a:solidFill>
                <a:latin typeface="Arial" panose="020B0604020202020204" pitchFamily="34" charset="0"/>
                <a:ea typeface="ヒラギノ角ゴ Pro W3" charset="-128"/>
              </a:defRPr>
            </a:lvl3pPr>
            <a:lvl4pPr marL="1600200" indent="-228600">
              <a:defRPr sz="2400">
                <a:solidFill>
                  <a:schemeClr val="tx1"/>
                </a:solidFill>
                <a:latin typeface="Arial" panose="020B0604020202020204" pitchFamily="34" charset="0"/>
                <a:ea typeface="ヒラギノ角ゴ Pro W3" charset="-128"/>
              </a:defRPr>
            </a:lvl4pPr>
            <a:lvl5pPr marL="2057400" indent="-228600">
              <a:defRPr sz="2400">
                <a:solidFill>
                  <a:schemeClr val="tx1"/>
                </a:solidFill>
                <a:latin typeface="Arial" panose="020B0604020202020204"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ヒラギノ角ゴ Pro W3" charset="-128"/>
              </a:defRPr>
            </a:lvl9pPr>
          </a:lstStyle>
          <a:p>
            <a:pPr marL="180000" indent="-180000" algn="just" eaLnBrk="0" hangingPunct="0">
              <a:lnSpc>
                <a:spcPct val="110000"/>
              </a:lnSpc>
              <a:buClr>
                <a:srgbClr val="005E7D"/>
              </a:buClr>
              <a:buFont typeface="Arial" panose="020B0604020202020204" pitchFamily="34" charset="0"/>
              <a:buChar char="•"/>
              <a:defRPr/>
            </a:pPr>
            <a:r>
              <a:rPr lang="it-IT" sz="1700" dirty="0" smtClean="0">
                <a:latin typeface="Arial Narrow" panose="020B0606020202030204" pitchFamily="34" charset="0"/>
                <a:cs typeface="Arial" charset="0"/>
              </a:rPr>
              <a:t>La legge di Bilancio 2017 recepisce la principale istanza avvertita dai Comuni, ossia</a:t>
            </a:r>
            <a:r>
              <a:rPr lang="it-IT" sz="1700" dirty="0">
                <a:solidFill>
                  <a:srgbClr val="000000"/>
                </a:solidFill>
                <a:latin typeface="Arial Narrow" panose="020B0606020202030204" pitchFamily="34" charset="0"/>
              </a:rPr>
              <a:t> </a:t>
            </a:r>
            <a:r>
              <a:rPr lang="it-IT" altLang="it-IT" sz="1700" dirty="0" smtClean="0">
                <a:solidFill>
                  <a:srgbClr val="000000"/>
                </a:solidFill>
                <a:latin typeface="Arial Narrow" panose="020B0606020202030204" pitchFamily="34" charset="0"/>
              </a:rPr>
              <a:t>l’inclusione </a:t>
            </a:r>
            <a:r>
              <a:rPr lang="it-IT" altLang="it-IT" sz="1700" dirty="0">
                <a:solidFill>
                  <a:srgbClr val="000000"/>
                </a:solidFill>
                <a:latin typeface="Arial Narrow" panose="020B0606020202030204" pitchFamily="34" charset="0"/>
              </a:rPr>
              <a:t>del FPV </a:t>
            </a:r>
            <a:r>
              <a:rPr lang="it-IT" altLang="it-IT" sz="1700" dirty="0" smtClean="0">
                <a:solidFill>
                  <a:srgbClr val="000000"/>
                </a:solidFill>
                <a:latin typeface="Arial Narrow" panose="020B0606020202030204" pitchFamily="34" charset="0"/>
              </a:rPr>
              <a:t>«ordinario» sin dal 2017, accogliendo anche la richiesta di prorogare al 2017 la quota FPV 2015 originatasi in applicazione del punto 5.4 del principio contabile 4/2</a:t>
            </a:r>
            <a:endParaRPr lang="it-IT" sz="1700" dirty="0" smtClean="0">
              <a:latin typeface="Arial Narrow" panose="020B0606020202030204" pitchFamily="34" charset="0"/>
              <a:cs typeface="Arial" charset="0"/>
            </a:endParaRPr>
          </a:p>
          <a:p>
            <a:pPr algn="just" eaLnBrk="0" hangingPunct="0">
              <a:spcBef>
                <a:spcPts val="1200"/>
              </a:spcBef>
              <a:buClr>
                <a:srgbClr val="005E7D"/>
              </a:buClr>
              <a:defRPr/>
            </a:pPr>
            <a:r>
              <a:rPr lang="it-IT" sz="1700" b="1" dirty="0" smtClean="0">
                <a:solidFill>
                  <a:srgbClr val="005E7D"/>
                </a:solidFill>
                <a:latin typeface="Arial Narrow" panose="020B0606020202030204" pitchFamily="34" charset="0"/>
                <a:cs typeface="Arial" charset="0"/>
              </a:rPr>
              <a:t>COMMA 467 - CLAUSOLA DI SALVAGUARDIA PER L’FPV 2015 EX PUNTO 5.4 …</a:t>
            </a:r>
          </a:p>
          <a:p>
            <a:pPr marL="180000" indent="-180000" algn="just" eaLnBrk="0" hangingPunct="0">
              <a:lnSpc>
                <a:spcPct val="110000"/>
              </a:lnSpc>
              <a:spcBef>
                <a:spcPts val="300"/>
              </a:spcBef>
              <a:buClr>
                <a:srgbClr val="005E7D"/>
              </a:buClr>
              <a:buFont typeface="Arial" panose="020B0604020202020204" pitchFamily="34" charset="0"/>
              <a:buChar char="•"/>
              <a:defRPr/>
            </a:pPr>
            <a:r>
              <a:rPr lang="it-IT" sz="1700" i="1" dirty="0" smtClean="0">
                <a:solidFill>
                  <a:srgbClr val="000000"/>
                </a:solidFill>
                <a:latin typeface="Arial Narrow" panose="020B0606020202030204" pitchFamily="34" charset="0"/>
                <a:cs typeface="Arial" charset="0"/>
              </a:rPr>
              <a:t>Le risorse accantonate nel FPV di spesa del 2015 in applicazione del punto 5.4 del principio contabile 4/2, per finanziare le spese contenute nei quadri economici relative a investimenti per lavori pubblici </a:t>
            </a:r>
            <a:r>
              <a:rPr lang="it-IT" sz="1700" b="1" i="1" dirty="0" smtClean="0">
                <a:solidFill>
                  <a:srgbClr val="000000"/>
                </a:solidFill>
                <a:latin typeface="Arial Narrow" panose="020B0606020202030204" pitchFamily="34" charset="0"/>
                <a:cs typeface="Arial" charset="0"/>
              </a:rPr>
              <a:t>e quelle per procedure di affidamento già attivate</a:t>
            </a:r>
            <a:r>
              <a:rPr lang="it-IT" sz="1700" i="1" dirty="0" smtClean="0">
                <a:solidFill>
                  <a:srgbClr val="000000"/>
                </a:solidFill>
                <a:latin typeface="Arial Narrow" panose="020B0606020202030204" pitchFamily="34" charset="0"/>
                <a:cs typeface="Arial" charset="0"/>
              </a:rPr>
              <a:t>, se non utilizzate possono essere nel 2017 conservate nel FPV di spesa purché per le medesime l’ente disponga del </a:t>
            </a:r>
            <a:r>
              <a:rPr lang="it-IT" sz="1700" b="1" i="1" dirty="0" smtClean="0">
                <a:solidFill>
                  <a:srgbClr val="000000"/>
                </a:solidFill>
                <a:latin typeface="Arial Narrow" panose="020B0606020202030204" pitchFamily="34" charset="0"/>
                <a:cs typeface="Arial" charset="0"/>
              </a:rPr>
              <a:t>progetto esecutivo degli investimenti</a:t>
            </a:r>
            <a:r>
              <a:rPr lang="it-IT" sz="1700" i="1" dirty="0" smtClean="0">
                <a:solidFill>
                  <a:srgbClr val="000000"/>
                </a:solidFill>
                <a:latin typeface="Arial Narrow" panose="020B0606020202030204" pitchFamily="34" charset="0"/>
                <a:cs typeface="Arial" charset="0"/>
              </a:rPr>
              <a:t> redatto e validato in conformità alla vigente normativa, </a:t>
            </a:r>
            <a:r>
              <a:rPr lang="it-IT" sz="1700" b="1" i="1" dirty="0" smtClean="0">
                <a:solidFill>
                  <a:srgbClr val="000000"/>
                </a:solidFill>
                <a:latin typeface="Arial Narrow" panose="020B0606020202030204" pitchFamily="34" charset="0"/>
                <a:cs typeface="Arial" charset="0"/>
              </a:rPr>
              <a:t>completo del cronoprogramma di spesa</a:t>
            </a:r>
            <a:endParaRPr lang="it-IT" sz="1700" dirty="0" smtClean="0">
              <a:solidFill>
                <a:srgbClr val="000000"/>
              </a:solidFill>
              <a:latin typeface="Arial Narrow" panose="020B0606020202030204" pitchFamily="34" charset="0"/>
              <a:cs typeface="Arial" charset="0"/>
            </a:endParaRPr>
          </a:p>
          <a:p>
            <a:pPr algn="just" eaLnBrk="0" hangingPunct="0">
              <a:spcBef>
                <a:spcPts val="600"/>
              </a:spcBef>
              <a:buClr>
                <a:srgbClr val="005E7D"/>
              </a:buClr>
              <a:defRPr/>
            </a:pPr>
            <a:r>
              <a:rPr lang="it-IT" sz="1700" b="1" cap="all" dirty="0">
                <a:solidFill>
                  <a:srgbClr val="005E7D"/>
                </a:solidFill>
                <a:latin typeface="Arial Narrow" panose="020B0606020202030204" pitchFamily="34" charset="0"/>
                <a:cs typeface="Arial" charset="0"/>
              </a:rPr>
              <a:t>… a condizione che:</a:t>
            </a:r>
          </a:p>
          <a:p>
            <a:pPr marL="180000" indent="-180000" algn="just" eaLnBrk="0" hangingPunct="0">
              <a:lnSpc>
                <a:spcPct val="110000"/>
              </a:lnSpc>
              <a:spcBef>
                <a:spcPts val="300"/>
              </a:spcBef>
              <a:buClr>
                <a:srgbClr val="005E7D"/>
              </a:buClr>
              <a:buFont typeface="Arial" panose="020B0604020202020204" pitchFamily="34" charset="0"/>
              <a:buChar char="•"/>
              <a:defRPr/>
            </a:pPr>
            <a:r>
              <a:rPr lang="it-IT" sz="1700" b="1" dirty="0">
                <a:solidFill>
                  <a:srgbClr val="000000"/>
                </a:solidFill>
                <a:latin typeface="Arial Narrow" panose="020B0606020202030204" pitchFamily="34" charset="0"/>
                <a:cs typeface="Arial" charset="0"/>
              </a:rPr>
              <a:t>il </a:t>
            </a:r>
            <a:r>
              <a:rPr lang="it-IT" sz="1700" b="1" dirty="0" smtClean="0">
                <a:solidFill>
                  <a:srgbClr val="000000"/>
                </a:solidFill>
                <a:latin typeface="Arial Narrow" panose="020B0606020202030204" pitchFamily="34" charset="0"/>
                <a:cs typeface="Arial" charset="0"/>
              </a:rPr>
              <a:t>bilancio </a:t>
            </a:r>
            <a:r>
              <a:rPr lang="it-IT" sz="1700" dirty="0">
                <a:solidFill>
                  <a:srgbClr val="000000"/>
                </a:solidFill>
                <a:latin typeface="Arial Narrow" panose="020B0606020202030204" pitchFamily="34" charset="0"/>
                <a:cs typeface="Arial" charset="0"/>
              </a:rPr>
              <a:t>di previsione </a:t>
            </a:r>
            <a:r>
              <a:rPr lang="it-IT" sz="1700" dirty="0" smtClean="0">
                <a:solidFill>
                  <a:srgbClr val="000000"/>
                </a:solidFill>
                <a:latin typeface="Arial Narrow" panose="020B0606020202030204" pitchFamily="34" charset="0"/>
                <a:cs typeface="Arial" charset="0"/>
              </a:rPr>
              <a:t>2017-2019 </a:t>
            </a:r>
            <a:r>
              <a:rPr lang="it-IT" sz="1700" b="1" dirty="0">
                <a:solidFill>
                  <a:srgbClr val="000000"/>
                </a:solidFill>
                <a:latin typeface="Arial Narrow" panose="020B0606020202030204" pitchFamily="34" charset="0"/>
                <a:cs typeface="Arial" charset="0"/>
              </a:rPr>
              <a:t>sia approvato entro il 31 gennaio </a:t>
            </a:r>
            <a:r>
              <a:rPr lang="it-IT" sz="1700" b="1" dirty="0" smtClean="0">
                <a:solidFill>
                  <a:srgbClr val="000000"/>
                </a:solidFill>
                <a:latin typeface="Arial Narrow" panose="020B0606020202030204" pitchFamily="34" charset="0"/>
                <a:cs typeface="Arial" charset="0"/>
              </a:rPr>
              <a:t>2017, </a:t>
            </a:r>
            <a:r>
              <a:rPr lang="it-IT" sz="1700" dirty="0" smtClean="0">
                <a:solidFill>
                  <a:srgbClr val="000000"/>
                </a:solidFill>
                <a:latin typeface="Arial Narrow" panose="020B0606020202030204" pitchFamily="34" charset="0"/>
                <a:cs typeface="Arial" charset="0"/>
              </a:rPr>
              <a:t>sebbene il decreto Milleproroghe posticipi il</a:t>
            </a:r>
            <a:r>
              <a:rPr lang="it-IT" sz="1700" b="1" dirty="0" smtClean="0">
                <a:solidFill>
                  <a:srgbClr val="000000"/>
                </a:solidFill>
                <a:latin typeface="Arial Narrow" panose="020B0606020202030204" pitchFamily="34" charset="0"/>
                <a:cs typeface="Arial" charset="0"/>
              </a:rPr>
              <a:t> termine di approvazione al 31 marzo</a:t>
            </a:r>
            <a:endParaRPr lang="it-IT" sz="1700" b="1" dirty="0">
              <a:solidFill>
                <a:srgbClr val="000000"/>
              </a:solidFill>
              <a:latin typeface="Arial Narrow" panose="020B0606020202030204" pitchFamily="34" charset="0"/>
              <a:cs typeface="Arial" charset="0"/>
            </a:endParaRPr>
          </a:p>
          <a:p>
            <a:pPr marL="180000" indent="-180000" algn="just" eaLnBrk="0" hangingPunct="0">
              <a:lnSpc>
                <a:spcPct val="110000"/>
              </a:lnSpc>
              <a:spcBef>
                <a:spcPts val="300"/>
              </a:spcBef>
              <a:buClr>
                <a:srgbClr val="005E7D"/>
              </a:buClr>
              <a:buFont typeface="Arial" panose="020B0604020202020204" pitchFamily="34" charset="0"/>
              <a:buChar char="•"/>
              <a:defRPr/>
            </a:pPr>
            <a:r>
              <a:rPr lang="it-IT" sz="1700" dirty="0">
                <a:solidFill>
                  <a:srgbClr val="000000"/>
                </a:solidFill>
                <a:latin typeface="Arial Narrow" panose="020B0606020202030204" pitchFamily="34" charset="0"/>
                <a:cs typeface="Arial" charset="0"/>
              </a:rPr>
              <a:t>i</a:t>
            </a:r>
            <a:r>
              <a:rPr lang="it-IT" sz="1700" dirty="0" smtClean="0">
                <a:solidFill>
                  <a:srgbClr val="000000"/>
                </a:solidFill>
                <a:latin typeface="Arial Narrow" panose="020B0606020202030204" pitchFamily="34" charset="0"/>
                <a:cs typeface="Arial" charset="0"/>
              </a:rPr>
              <a:t> </a:t>
            </a:r>
            <a:r>
              <a:rPr lang="it-IT" sz="1700" dirty="0">
                <a:solidFill>
                  <a:srgbClr val="000000"/>
                </a:solidFill>
                <a:latin typeface="Arial Narrow" panose="020B0606020202030204" pitchFamily="34" charset="0"/>
                <a:cs typeface="Arial" charset="0"/>
              </a:rPr>
              <a:t>progetti esecutivi </a:t>
            </a:r>
            <a:r>
              <a:rPr lang="it-IT" sz="1700" dirty="0" smtClean="0">
                <a:solidFill>
                  <a:srgbClr val="000000"/>
                </a:solidFill>
                <a:latin typeface="Arial Narrow" panose="020B0606020202030204" pitchFamily="34" charset="0"/>
                <a:cs typeface="Arial" charset="0"/>
              </a:rPr>
              <a:t>rispettino i </a:t>
            </a:r>
            <a:r>
              <a:rPr lang="it-IT" sz="1700" dirty="0">
                <a:solidFill>
                  <a:srgbClr val="000000"/>
                </a:solidFill>
                <a:latin typeface="Arial Narrow" panose="020B0606020202030204" pitchFamily="34" charset="0"/>
                <a:cs typeface="Arial" charset="0"/>
              </a:rPr>
              <a:t>requisiti dell'articolo 26 del nuovo codice dei contratti pubblici e </a:t>
            </a:r>
            <a:r>
              <a:rPr lang="it-IT" sz="1700" dirty="0" smtClean="0">
                <a:solidFill>
                  <a:srgbClr val="000000"/>
                </a:solidFill>
                <a:latin typeface="Arial Narrow" panose="020B0606020202030204" pitchFamily="34" charset="0"/>
                <a:cs typeface="Arial" charset="0"/>
              </a:rPr>
              <a:t>dispongano dei </a:t>
            </a:r>
            <a:r>
              <a:rPr lang="it-IT" sz="1700" dirty="0">
                <a:solidFill>
                  <a:srgbClr val="000000"/>
                </a:solidFill>
                <a:latin typeface="Arial Narrow" panose="020B0606020202030204" pitchFamily="34" charset="0"/>
                <a:cs typeface="Arial" charset="0"/>
              </a:rPr>
              <a:t>cronoprogrammi di </a:t>
            </a:r>
            <a:r>
              <a:rPr lang="it-IT" sz="1700" dirty="0" smtClean="0">
                <a:solidFill>
                  <a:srgbClr val="000000"/>
                </a:solidFill>
                <a:latin typeface="Arial Narrow" panose="020B0606020202030204" pitchFamily="34" charset="0"/>
                <a:cs typeface="Arial" charset="0"/>
              </a:rPr>
              <a:t>spesa</a:t>
            </a:r>
            <a:endParaRPr lang="it-IT" sz="1700" dirty="0">
              <a:solidFill>
                <a:srgbClr val="000000"/>
              </a:solidFill>
              <a:latin typeface="Arial Narrow" panose="020B0606020202030204" pitchFamily="34" charset="0"/>
              <a:cs typeface="Arial" charset="0"/>
            </a:endParaRPr>
          </a:p>
          <a:p>
            <a:pPr marL="180000" indent="-180000" algn="just" eaLnBrk="0" hangingPunct="0">
              <a:lnSpc>
                <a:spcPct val="110000"/>
              </a:lnSpc>
              <a:spcBef>
                <a:spcPts val="300"/>
              </a:spcBef>
              <a:buClr>
                <a:srgbClr val="005E7D"/>
              </a:buClr>
              <a:buFont typeface="Arial" panose="020B0604020202020204" pitchFamily="34" charset="0"/>
              <a:buChar char="•"/>
              <a:defRPr/>
            </a:pPr>
            <a:r>
              <a:rPr lang="it-IT" sz="1700" dirty="0">
                <a:solidFill>
                  <a:srgbClr val="000000"/>
                </a:solidFill>
                <a:latin typeface="Arial Narrow" panose="020B0606020202030204" pitchFamily="34" charset="0"/>
                <a:cs typeface="Arial" charset="0"/>
              </a:rPr>
              <a:t>i</a:t>
            </a:r>
            <a:r>
              <a:rPr lang="it-IT" sz="1700" dirty="0" smtClean="0">
                <a:solidFill>
                  <a:srgbClr val="000000"/>
                </a:solidFill>
                <a:latin typeface="Arial Narrow" panose="020B0606020202030204" pitchFamily="34" charset="0"/>
                <a:cs typeface="Arial" charset="0"/>
              </a:rPr>
              <a:t>n ogni caso tali </a:t>
            </a:r>
            <a:r>
              <a:rPr lang="it-IT" sz="1700" dirty="0">
                <a:solidFill>
                  <a:srgbClr val="000000"/>
                </a:solidFill>
                <a:latin typeface="Arial Narrow" panose="020B0606020202030204" pitchFamily="34" charset="0"/>
                <a:cs typeface="Arial" charset="0"/>
              </a:rPr>
              <a:t>risorse confluiscono nel risultato di amministrazione se entro l’esercizio 2017 non sono assunti i relativi impegni di </a:t>
            </a:r>
            <a:r>
              <a:rPr lang="it-IT" sz="1700" dirty="0" smtClean="0">
                <a:solidFill>
                  <a:srgbClr val="000000"/>
                </a:solidFill>
                <a:latin typeface="Arial Narrow" panose="020B0606020202030204" pitchFamily="34" charset="0"/>
                <a:cs typeface="Arial" charset="0"/>
              </a:rPr>
              <a:t>spesa</a:t>
            </a:r>
            <a:endParaRPr lang="it-IT" sz="1700" dirty="0">
              <a:solidFill>
                <a:srgbClr val="000000"/>
              </a:solidFill>
              <a:latin typeface="Arial Narrow" panose="020B0606020202030204" pitchFamily="34" charset="0"/>
              <a:cs typeface="Arial" charset="0"/>
            </a:endParaRPr>
          </a:p>
        </p:txBody>
      </p:sp>
      <p:sp>
        <p:nvSpPr>
          <p:cNvPr id="12292" name="Rectangle 2"/>
          <p:cNvSpPr>
            <a:spLocks noGrp="1" noChangeArrowheads="1"/>
          </p:cNvSpPr>
          <p:nvPr>
            <p:ph type="title"/>
          </p:nvPr>
        </p:nvSpPr>
        <p:spPr>
          <a:xfrm>
            <a:off x="585788" y="500589"/>
            <a:ext cx="7996237" cy="603250"/>
          </a:xfrm>
        </p:spPr>
        <p:txBody>
          <a:bodyPr/>
          <a:lstStyle/>
          <a:p>
            <a:pPr eaLnBrk="1" hangingPunct="1"/>
            <a:r>
              <a:rPr lang="it-IT" altLang="it-IT" sz="2600" dirty="0" smtClean="0">
                <a:latin typeface="Arial" pitchFamily="34" charset="0"/>
              </a:rPr>
              <a:t>L’inclusione del Fondo pluriennale vincolato</a:t>
            </a:r>
          </a:p>
        </p:txBody>
      </p:sp>
    </p:spTree>
    <p:extLst>
      <p:ext uri="{BB962C8B-B14F-4D97-AF65-F5344CB8AC3E}">
        <p14:creationId xmlns:p14="http://schemas.microsoft.com/office/powerpoint/2010/main" val="23174634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77EBF6E-A6A4-4DDB-8670-74553B8E50A3}" type="slidenum">
              <a:rPr lang="it-IT" altLang="it-IT" sz="1200" smtClean="0"/>
              <a:pPr/>
              <a:t>31</a:t>
            </a:fld>
            <a:endParaRPr lang="it-IT" altLang="it-IT" sz="1200" smtClean="0"/>
          </a:p>
        </p:txBody>
      </p:sp>
      <p:sp>
        <p:nvSpPr>
          <p:cNvPr id="18436" name="Rectangle 2"/>
          <p:cNvSpPr>
            <a:spLocks noGrp="1" noChangeArrowheads="1"/>
          </p:cNvSpPr>
          <p:nvPr>
            <p:ph type="title"/>
          </p:nvPr>
        </p:nvSpPr>
        <p:spPr>
          <a:xfrm>
            <a:off x="645635" y="573206"/>
            <a:ext cx="7273413" cy="545910"/>
          </a:xfrm>
        </p:spPr>
        <p:txBody>
          <a:bodyPr/>
          <a:lstStyle/>
          <a:p>
            <a:pPr eaLnBrk="1" hangingPunct="1"/>
            <a:r>
              <a:rPr lang="it-IT" altLang="it-IT" sz="2600" dirty="0" smtClean="0">
                <a:latin typeface="Arial" pitchFamily="34" charset="0"/>
              </a:rPr>
              <a:t>Breve focus sul FPV</a:t>
            </a:r>
          </a:p>
        </p:txBody>
      </p:sp>
      <p:sp>
        <p:nvSpPr>
          <p:cNvPr id="2" name="Rettangolo 1"/>
          <p:cNvSpPr/>
          <p:nvPr/>
        </p:nvSpPr>
        <p:spPr>
          <a:xfrm>
            <a:off x="671513" y="1132206"/>
            <a:ext cx="8032540" cy="2025234"/>
          </a:xfrm>
          <a:prstGeom prst="rect">
            <a:avLst/>
          </a:prstGeom>
        </p:spPr>
        <p:txBody>
          <a:bodyPr wrap="square">
            <a:spAutoFit/>
          </a:bodyPr>
          <a:lstStyle/>
          <a:p>
            <a:r>
              <a:rPr lang="it-IT" sz="1800" dirty="0">
                <a:latin typeface="Arial Narrow" panose="020B0606020202030204" pitchFamily="34" charset="0"/>
              </a:rPr>
              <a:t>Si </a:t>
            </a:r>
            <a:r>
              <a:rPr lang="it-IT" sz="1800" dirty="0" smtClean="0">
                <a:latin typeface="Arial Narrow" panose="020B0606020202030204" pitchFamily="34" charset="0"/>
              </a:rPr>
              <a:t>precisa che:</a:t>
            </a:r>
          </a:p>
          <a:p>
            <a:pPr marL="144000" indent="-144000">
              <a:lnSpc>
                <a:spcPct val="114000"/>
              </a:lnSpc>
              <a:spcBef>
                <a:spcPts val="300"/>
              </a:spcBef>
              <a:buClr>
                <a:srgbClr val="005E7D"/>
              </a:buClr>
              <a:buFont typeface="Arial" panose="020B0604020202020204" pitchFamily="34" charset="0"/>
              <a:buChar char="•"/>
            </a:pPr>
            <a:r>
              <a:rPr lang="it-IT" sz="1800" dirty="0">
                <a:latin typeface="Arial Narrow" panose="020B0606020202030204" pitchFamily="34" charset="0"/>
              </a:rPr>
              <a:t>la legge di B</a:t>
            </a:r>
            <a:r>
              <a:rPr lang="it-IT" sz="1800" dirty="0" smtClean="0">
                <a:latin typeface="Arial Narrow" panose="020B0606020202030204" pitchFamily="34" charset="0"/>
              </a:rPr>
              <a:t>ilancio 2017 </a:t>
            </a:r>
            <a:r>
              <a:rPr lang="it-IT" sz="1800" dirty="0">
                <a:latin typeface="Arial Narrow" panose="020B0606020202030204" pitchFamily="34" charset="0"/>
              </a:rPr>
              <a:t>ha confermato la rilevanza del fondo pluriennale vincolato (FPV) per il triennio </a:t>
            </a:r>
            <a:r>
              <a:rPr lang="it-IT" sz="1800" dirty="0" smtClean="0">
                <a:latin typeface="Arial Narrow" panose="020B0606020202030204" pitchFamily="34" charset="0"/>
              </a:rPr>
              <a:t>2017-2019 con la medesima declinazione vigente per l’anno 2016</a:t>
            </a:r>
          </a:p>
          <a:p>
            <a:pPr marL="144000" indent="-144000">
              <a:lnSpc>
                <a:spcPct val="114000"/>
              </a:lnSpc>
              <a:spcBef>
                <a:spcPts val="300"/>
              </a:spcBef>
              <a:buClr>
                <a:srgbClr val="005E7D"/>
              </a:buClr>
              <a:buFont typeface="Arial" panose="020B0604020202020204" pitchFamily="34" charset="0"/>
              <a:buChar char="•"/>
            </a:pPr>
            <a:r>
              <a:rPr lang="it-IT" sz="1800" dirty="0">
                <a:latin typeface="Arial Narrow" panose="020B0606020202030204" pitchFamily="34" charset="0"/>
              </a:rPr>
              <a:t>per gli interventi finanziati nel 2016 mediante l’applicazione dell’avanzo di amministrazione, </a:t>
            </a:r>
            <a:r>
              <a:rPr lang="it-IT" sz="1800" b="1" dirty="0" smtClean="0">
                <a:latin typeface="Arial Narrow" panose="020B0606020202030204" pitchFamily="34" charset="0"/>
              </a:rPr>
              <a:t>anche attraverso la concessione di spazi aggiuntivi, </a:t>
            </a:r>
            <a:r>
              <a:rPr lang="it-IT" sz="1800" dirty="0" smtClean="0">
                <a:latin typeface="Arial Narrow" panose="020B0606020202030204" pitchFamily="34" charset="0"/>
              </a:rPr>
              <a:t>i </a:t>
            </a:r>
            <a:r>
              <a:rPr lang="it-IT" sz="1800" dirty="0">
                <a:latin typeface="Arial Narrow" panose="020B0606020202030204" pitchFamily="34" charset="0"/>
              </a:rPr>
              <a:t>relativi stati di avanzamento lavori sono </a:t>
            </a:r>
            <a:r>
              <a:rPr lang="it-IT" sz="1800" dirty="0" smtClean="0">
                <a:latin typeface="Arial Narrow" panose="020B0606020202030204" pitchFamily="34" charset="0"/>
              </a:rPr>
              <a:t>quindi già finanziati </a:t>
            </a:r>
            <a:r>
              <a:rPr lang="it-IT" sz="1800" dirty="0">
                <a:latin typeface="Arial Narrow" panose="020B0606020202030204" pitchFamily="34" charset="0"/>
              </a:rPr>
              <a:t>tramite </a:t>
            </a:r>
            <a:r>
              <a:rPr lang="it-IT" sz="1800" dirty="0" smtClean="0">
                <a:latin typeface="Arial Narrow" panose="020B0606020202030204" pitchFamily="34" charset="0"/>
              </a:rPr>
              <a:t>FPV</a:t>
            </a:r>
            <a:endParaRPr lang="it-IT" sz="1800" dirty="0">
              <a:latin typeface="Arial Narrow" panose="020B0606020202030204" pitchFamily="34" charset="0"/>
            </a:endParaRPr>
          </a:p>
        </p:txBody>
      </p:sp>
      <p:pic>
        <p:nvPicPr>
          <p:cNvPr id="410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6405" y="3205345"/>
            <a:ext cx="7452000" cy="3386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11607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B30E0A3B-7531-43EC-A220-96DB9092038C}" type="slidenum">
              <a:rPr lang="it-IT" altLang="it-IT" sz="1200" smtClean="0"/>
              <a:pPr/>
              <a:t>32</a:t>
            </a:fld>
            <a:endParaRPr lang="it-IT" altLang="it-IT" sz="1200" smtClean="0"/>
          </a:p>
        </p:txBody>
      </p:sp>
      <p:sp>
        <p:nvSpPr>
          <p:cNvPr id="12292" name="Rectangle 2"/>
          <p:cNvSpPr>
            <a:spLocks noGrp="1" noChangeArrowheads="1"/>
          </p:cNvSpPr>
          <p:nvPr>
            <p:ph type="title"/>
          </p:nvPr>
        </p:nvSpPr>
        <p:spPr>
          <a:xfrm>
            <a:off x="559910" y="414329"/>
            <a:ext cx="7996237" cy="825524"/>
          </a:xfrm>
        </p:spPr>
        <p:txBody>
          <a:bodyPr/>
          <a:lstStyle/>
          <a:p>
            <a:pPr eaLnBrk="1" hangingPunct="1"/>
            <a:r>
              <a:rPr lang="it-IT" altLang="it-IT" sz="2600" dirty="0" smtClean="0">
                <a:latin typeface="Arial" pitchFamily="34" charset="0"/>
              </a:rPr>
              <a:t>La flessibilizzazione del saldo:</a:t>
            </a:r>
            <a:br>
              <a:rPr lang="it-IT" altLang="it-IT" sz="2600" dirty="0" smtClean="0">
                <a:latin typeface="Arial" pitchFamily="34" charset="0"/>
              </a:rPr>
            </a:br>
            <a:r>
              <a:rPr lang="it-IT" altLang="it-IT" sz="2600" dirty="0" smtClean="0">
                <a:latin typeface="Arial" pitchFamily="34" charset="0"/>
              </a:rPr>
              <a:t>strumenti, modalità e tempistica per il 2017</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527" y="1329785"/>
            <a:ext cx="7920000" cy="5216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72902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77EBF6E-A6A4-4DDB-8670-74553B8E50A3}" type="slidenum">
              <a:rPr lang="it-IT" altLang="it-IT" sz="1200" smtClean="0"/>
              <a:pPr/>
              <a:t>33</a:t>
            </a:fld>
            <a:endParaRPr lang="it-IT" altLang="it-IT" sz="1200" smtClean="0"/>
          </a:p>
        </p:txBody>
      </p:sp>
      <p:sp>
        <p:nvSpPr>
          <p:cNvPr id="18435" name="Rectangle 3"/>
          <p:cNvSpPr txBox="1">
            <a:spLocks noChangeArrowheads="1"/>
          </p:cNvSpPr>
          <p:nvPr/>
        </p:nvSpPr>
        <p:spPr bwMode="auto">
          <a:xfrm>
            <a:off x="671513" y="1285836"/>
            <a:ext cx="7782374" cy="501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pPr marL="180000" indent="-180000" algn="just">
              <a:lnSpc>
                <a:spcPct val="115000"/>
              </a:lnSpc>
              <a:buClr>
                <a:srgbClr val="005E7D"/>
              </a:buClr>
              <a:buFont typeface="Arial" panose="020B0604020202020204" pitchFamily="34" charset="0"/>
              <a:buChar char="•"/>
            </a:pPr>
            <a:r>
              <a:rPr lang="it-IT" altLang="it-IT" sz="1800" b="1" dirty="0" smtClean="0">
                <a:solidFill>
                  <a:srgbClr val="000000"/>
                </a:solidFill>
                <a:latin typeface="Arial Narrow" panose="020B0606020202030204" pitchFamily="34" charset="0"/>
                <a:cs typeface="Arial" pitchFamily="34" charset="0"/>
              </a:rPr>
              <a:t>Nel periodo 2017-2019 tramite il Patto nazionale verticale sono inoltre stanziati 700 </a:t>
            </a:r>
            <a:r>
              <a:rPr lang="it-IT" altLang="it-IT" sz="1800" b="1" dirty="0">
                <a:solidFill>
                  <a:srgbClr val="000000"/>
                </a:solidFill>
                <a:latin typeface="Arial Narrow" panose="020B0606020202030204" pitchFamily="34" charset="0"/>
                <a:cs typeface="Arial" pitchFamily="34" charset="0"/>
              </a:rPr>
              <a:t>milioni </a:t>
            </a:r>
            <a:r>
              <a:rPr lang="it-IT" altLang="it-IT" sz="1800" b="1" dirty="0" smtClean="0">
                <a:solidFill>
                  <a:srgbClr val="000000"/>
                </a:solidFill>
                <a:latin typeface="Arial Narrow" panose="020B0606020202030204" pitchFamily="34" charset="0"/>
                <a:cs typeface="Arial" pitchFamily="34" charset="0"/>
              </a:rPr>
              <a:t>annui </a:t>
            </a:r>
            <a:r>
              <a:rPr lang="it-IT" altLang="it-IT" sz="1800" dirty="0" smtClean="0">
                <a:solidFill>
                  <a:srgbClr val="000000"/>
                </a:solidFill>
                <a:latin typeface="Arial Narrow" panose="020B0606020202030204" pitchFamily="34" charset="0"/>
                <a:cs typeface="Arial" pitchFamily="34" charset="0"/>
              </a:rPr>
              <a:t>(di </a:t>
            </a:r>
            <a:r>
              <a:rPr lang="it-IT" altLang="it-IT" sz="1800" dirty="0">
                <a:solidFill>
                  <a:srgbClr val="000000"/>
                </a:solidFill>
                <a:latin typeface="Arial Narrow" panose="020B0606020202030204" pitchFamily="34" charset="0"/>
                <a:cs typeface="Arial" pitchFamily="34" charset="0"/>
              </a:rPr>
              <a:t>cui </a:t>
            </a:r>
            <a:r>
              <a:rPr lang="it-IT" altLang="it-IT" sz="1800" dirty="0" smtClean="0">
                <a:solidFill>
                  <a:srgbClr val="000000"/>
                </a:solidFill>
                <a:latin typeface="Arial Narrow" panose="020B0606020202030204" pitchFamily="34" charset="0"/>
                <a:cs typeface="Arial" pitchFamily="34" charset="0"/>
              </a:rPr>
              <a:t>almeno 300 </a:t>
            </a:r>
            <a:r>
              <a:rPr lang="it-IT" altLang="it-IT" sz="1800" dirty="0">
                <a:solidFill>
                  <a:srgbClr val="000000"/>
                </a:solidFill>
                <a:latin typeface="Arial Narrow" panose="020B0606020202030204" pitchFamily="34" charset="0"/>
                <a:cs typeface="Arial" pitchFamily="34" charset="0"/>
              </a:rPr>
              <a:t>per l’edilizia scolastica) </a:t>
            </a:r>
            <a:r>
              <a:rPr lang="it-IT" altLang="it-IT" sz="1800" dirty="0" smtClean="0">
                <a:solidFill>
                  <a:srgbClr val="000000"/>
                </a:solidFill>
                <a:latin typeface="Arial Narrow" panose="020B0606020202030204" pitchFamily="34" charset="0"/>
                <a:cs typeface="Arial" pitchFamily="34" charset="0"/>
              </a:rPr>
              <a:t>per gli investimenti locali finanziati con </a:t>
            </a:r>
            <a:r>
              <a:rPr lang="it-IT" altLang="it-IT" sz="1800" dirty="0">
                <a:solidFill>
                  <a:srgbClr val="000000"/>
                </a:solidFill>
                <a:latin typeface="Arial Narrow" panose="020B0606020202030204" pitchFamily="34" charset="0"/>
                <a:cs typeface="Arial" pitchFamily="34" charset="0"/>
              </a:rPr>
              <a:t>avanzi di amministrazione </a:t>
            </a:r>
            <a:r>
              <a:rPr lang="it-IT" altLang="it-IT" sz="1800" dirty="0" smtClean="0">
                <a:solidFill>
                  <a:srgbClr val="000000"/>
                </a:solidFill>
                <a:latin typeface="Arial Narrow" panose="020B0606020202030204" pitchFamily="34" charset="0"/>
                <a:cs typeface="Arial" pitchFamily="34" charset="0"/>
              </a:rPr>
              <a:t>e/o risorse rinvenienti da debito </a:t>
            </a:r>
            <a:r>
              <a:rPr lang="it-IT" altLang="it-IT" sz="1800" b="1" dirty="0" smtClean="0">
                <a:solidFill>
                  <a:srgbClr val="000000"/>
                </a:solidFill>
                <a:latin typeface="Arial Narrow" panose="020B0606020202030204" pitchFamily="34" charset="0"/>
                <a:cs typeface="Arial" pitchFamily="34" charset="0"/>
              </a:rPr>
              <a:t>(co. 485)</a:t>
            </a:r>
          </a:p>
          <a:p>
            <a:pPr algn="just">
              <a:lnSpc>
                <a:spcPct val="115000"/>
              </a:lnSpc>
              <a:buClr>
                <a:srgbClr val="005E7D"/>
              </a:buClr>
            </a:pPr>
            <a:endParaRPr lang="it-IT" altLang="it-IT" sz="1800" dirty="0">
              <a:solidFill>
                <a:srgbClr val="000000"/>
              </a:solidFill>
              <a:latin typeface="Arial Narrow" panose="020B0606020202030204" pitchFamily="34" charset="0"/>
              <a:cs typeface="Arial" pitchFamily="34" charset="0"/>
            </a:endParaRPr>
          </a:p>
          <a:p>
            <a:pPr algn="just">
              <a:lnSpc>
                <a:spcPct val="115000"/>
              </a:lnSpc>
              <a:buClr>
                <a:srgbClr val="005E7D"/>
              </a:buClr>
              <a:defRPr/>
            </a:pPr>
            <a:r>
              <a:rPr lang="it-IT" altLang="it-IT" sz="1800" b="1" dirty="0">
                <a:solidFill>
                  <a:srgbClr val="005E7D"/>
                </a:solidFill>
                <a:latin typeface="Arial Narrow" panose="020B0606020202030204" pitchFamily="34" charset="0"/>
                <a:ea typeface="ヒラギノ角ゴ Pro W3" charset="-128"/>
                <a:cs typeface="Arial" charset="0"/>
              </a:rPr>
              <a:t>EDILIZIA </a:t>
            </a:r>
            <a:r>
              <a:rPr lang="it-IT" altLang="it-IT" sz="1800" b="1" dirty="0" smtClean="0">
                <a:solidFill>
                  <a:srgbClr val="005E7D"/>
                </a:solidFill>
                <a:latin typeface="Arial Narrow" panose="020B0606020202030204" pitchFamily="34" charset="0"/>
                <a:ea typeface="ヒラギノ角ゴ Pro W3" charset="-128"/>
                <a:cs typeface="Arial" charset="0"/>
              </a:rPr>
              <a:t>SCOLASTICA (commi 487-489)</a:t>
            </a:r>
            <a:endParaRPr lang="it-IT" altLang="it-IT" sz="1800" b="1" dirty="0">
              <a:solidFill>
                <a:srgbClr val="005E7D"/>
              </a:solidFill>
              <a:latin typeface="Arial Narrow" panose="020B0606020202030204" pitchFamily="34" charset="0"/>
              <a:ea typeface="ヒラギノ角ゴ Pro W3" charset="-128"/>
              <a:cs typeface="Arial" charset="0"/>
            </a:endParaRPr>
          </a:p>
          <a:p>
            <a:pPr marL="180000" indent="-180000" algn="just">
              <a:lnSpc>
                <a:spcPct val="115000"/>
              </a:lnSpc>
              <a:spcBef>
                <a:spcPts val="600"/>
              </a:spcBef>
              <a:buClr>
                <a:srgbClr val="005E7D"/>
              </a:buClr>
              <a:buFont typeface="Arial" panose="020B0604020202020204" pitchFamily="34" charset="0"/>
              <a:buChar char="•"/>
            </a:pPr>
            <a:r>
              <a:rPr lang="it-IT" altLang="it-IT" sz="1800" dirty="0" smtClean="0">
                <a:solidFill>
                  <a:srgbClr val="000000"/>
                </a:solidFill>
                <a:latin typeface="Arial Narrow" panose="020B0606020202030204" pitchFamily="34" charset="0"/>
                <a:cs typeface="Arial" pitchFamily="34" charset="0"/>
              </a:rPr>
              <a:t>Entro </a:t>
            </a:r>
            <a:r>
              <a:rPr lang="it-IT" altLang="it-IT" sz="1800" dirty="0">
                <a:solidFill>
                  <a:srgbClr val="000000"/>
                </a:solidFill>
                <a:latin typeface="Arial Narrow" panose="020B0606020202030204" pitchFamily="34" charset="0"/>
                <a:cs typeface="Arial" pitchFamily="34" charset="0"/>
              </a:rPr>
              <a:t>il </a:t>
            </a:r>
            <a:r>
              <a:rPr lang="it-IT" altLang="it-IT" sz="1800" dirty="0" smtClean="0">
                <a:solidFill>
                  <a:srgbClr val="000000"/>
                </a:solidFill>
                <a:latin typeface="Arial Narrow" panose="020B0606020202030204" pitchFamily="34" charset="0"/>
                <a:cs typeface="Arial" pitchFamily="34" charset="0"/>
              </a:rPr>
              <a:t>20 febbraio 2017 (20 gennaio nel biennio 2018-2019) devono </a:t>
            </a:r>
            <a:r>
              <a:rPr lang="it-IT" altLang="it-IT" sz="1800" dirty="0">
                <a:solidFill>
                  <a:srgbClr val="000000"/>
                </a:solidFill>
                <a:latin typeface="Arial Narrow" panose="020B0606020202030204" pitchFamily="34" charset="0"/>
                <a:cs typeface="Arial" pitchFamily="34" charset="0"/>
              </a:rPr>
              <a:t>essere richiesti gli spazi per interventi di edilizia scolastica, che sono assegnati secondo le seguenti priorità:</a:t>
            </a:r>
          </a:p>
          <a:p>
            <a:pPr marL="714375" indent="-341313" algn="just">
              <a:lnSpc>
                <a:spcPct val="115000"/>
              </a:lnSpc>
              <a:spcBef>
                <a:spcPts val="1200"/>
              </a:spcBef>
              <a:buFont typeface="Wingdings" panose="05000000000000000000" pitchFamily="2" charset="2"/>
              <a:buChar char="Ø"/>
              <a:tabLst>
                <a:tab pos="801688" algn="l"/>
                <a:tab pos="808038" algn="l"/>
              </a:tabLst>
              <a:defRPr/>
            </a:pPr>
            <a:r>
              <a:rPr lang="it-IT" altLang="it-IT" sz="1800" dirty="0" smtClean="0">
                <a:solidFill>
                  <a:srgbClr val="000000"/>
                </a:solidFill>
                <a:latin typeface="Arial Narrow" panose="020B0606020202030204" pitchFamily="34" charset="0"/>
                <a:cs typeface="Arial" pitchFamily="34" charset="0"/>
              </a:rPr>
              <a:t>lavori </a:t>
            </a:r>
            <a:r>
              <a:rPr lang="it-IT" altLang="it-IT" sz="1800" dirty="0">
                <a:solidFill>
                  <a:srgbClr val="000000"/>
                </a:solidFill>
                <a:latin typeface="Arial Narrow" panose="020B0606020202030204" pitchFamily="34" charset="0"/>
                <a:cs typeface="Arial" pitchFamily="34" charset="0"/>
              </a:rPr>
              <a:t>già avviati, </a:t>
            </a:r>
            <a:r>
              <a:rPr lang="it-IT" altLang="it-IT" sz="1800" b="1" dirty="0">
                <a:solidFill>
                  <a:srgbClr val="000000"/>
                </a:solidFill>
                <a:latin typeface="Arial Narrow" panose="020B0606020202030204" pitchFamily="34" charset="0"/>
                <a:cs typeface="Arial" pitchFamily="34" charset="0"/>
              </a:rPr>
              <a:t>finanziati con mutuo</a:t>
            </a:r>
            <a:r>
              <a:rPr lang="it-IT" altLang="it-IT" sz="1800" dirty="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per </a:t>
            </a:r>
            <a:r>
              <a:rPr lang="it-IT" altLang="it-IT" sz="1800" dirty="0">
                <a:solidFill>
                  <a:srgbClr val="000000"/>
                </a:solidFill>
                <a:latin typeface="Arial Narrow" panose="020B0606020202030204" pitchFamily="34" charset="0"/>
                <a:cs typeface="Arial" pitchFamily="34" charset="0"/>
              </a:rPr>
              <a:t>i quali sono stati attribuiti spazi </a:t>
            </a:r>
            <a:r>
              <a:rPr lang="it-IT" altLang="it-IT" sz="1800" dirty="0" smtClean="0">
                <a:solidFill>
                  <a:srgbClr val="000000"/>
                </a:solidFill>
                <a:latin typeface="Arial Narrow" panose="020B0606020202030204" pitchFamily="34" charset="0"/>
                <a:cs typeface="Arial" pitchFamily="34" charset="0"/>
              </a:rPr>
              <a:t>finanziari </a:t>
            </a:r>
            <a:r>
              <a:rPr lang="it-IT" altLang="it-IT" sz="1800" dirty="0">
                <a:solidFill>
                  <a:srgbClr val="000000"/>
                </a:solidFill>
                <a:latin typeface="Arial Narrow" panose="020B0606020202030204" pitchFamily="34" charset="0"/>
                <a:cs typeface="Arial" pitchFamily="34" charset="0"/>
              </a:rPr>
              <a:t>nell'anno </a:t>
            </a:r>
            <a:r>
              <a:rPr lang="it-IT" altLang="it-IT" sz="1800" dirty="0" smtClean="0">
                <a:solidFill>
                  <a:srgbClr val="000000"/>
                </a:solidFill>
                <a:latin typeface="Arial Narrow" panose="020B0606020202030204" pitchFamily="34" charset="0"/>
                <a:cs typeface="Arial" pitchFamily="34" charset="0"/>
              </a:rPr>
              <a:t>2016</a:t>
            </a:r>
            <a:endParaRPr lang="it-IT" altLang="it-IT" sz="1800" dirty="0">
              <a:solidFill>
                <a:srgbClr val="000000"/>
              </a:solidFill>
              <a:latin typeface="Arial Narrow" panose="020B0606020202030204" pitchFamily="34" charset="0"/>
              <a:cs typeface="Arial" pitchFamily="34" charset="0"/>
            </a:endParaRPr>
          </a:p>
          <a:p>
            <a:pPr marL="714375" indent="-341313" algn="just">
              <a:lnSpc>
                <a:spcPct val="115000"/>
              </a:lnSpc>
              <a:spcBef>
                <a:spcPts val="1200"/>
              </a:spcBef>
              <a:buFont typeface="Wingdings" panose="05000000000000000000" pitchFamily="2" charset="2"/>
              <a:buChar char="Ø"/>
              <a:tabLst>
                <a:tab pos="714375" algn="l"/>
                <a:tab pos="808038" algn="l"/>
              </a:tabLst>
              <a:defRPr/>
            </a:pPr>
            <a:r>
              <a:rPr lang="it-IT" altLang="it-IT" sz="1800" dirty="0" smtClean="0">
                <a:solidFill>
                  <a:srgbClr val="000000"/>
                </a:solidFill>
                <a:latin typeface="Arial Narrow" panose="020B0606020202030204" pitchFamily="34" charset="0"/>
                <a:cs typeface="Arial" pitchFamily="34" charset="0"/>
              </a:rPr>
              <a:t>lavori </a:t>
            </a:r>
            <a:r>
              <a:rPr lang="it-IT" altLang="it-IT" sz="1800" dirty="0">
                <a:solidFill>
                  <a:srgbClr val="000000"/>
                </a:solidFill>
                <a:latin typeface="Arial Narrow" panose="020B0606020202030204" pitchFamily="34" charset="0"/>
                <a:cs typeface="Arial" pitchFamily="34" charset="0"/>
              </a:rPr>
              <a:t>di nuova costruzione di edifici </a:t>
            </a:r>
            <a:r>
              <a:rPr lang="it-IT" altLang="it-IT" sz="1800" dirty="0" smtClean="0">
                <a:solidFill>
                  <a:srgbClr val="000000"/>
                </a:solidFill>
                <a:latin typeface="Arial Narrow" panose="020B0606020202030204" pitchFamily="34" charset="0"/>
                <a:cs typeface="Arial" pitchFamily="34" charset="0"/>
              </a:rPr>
              <a:t>scolastici, </a:t>
            </a:r>
            <a:r>
              <a:rPr lang="it-IT" sz="1800" dirty="0" smtClean="0">
                <a:solidFill>
                  <a:srgbClr val="000000"/>
                </a:solidFill>
                <a:latin typeface="Arial Narrow" panose="020B0606020202030204" pitchFamily="34" charset="0"/>
                <a:cs typeface="Arial" pitchFamily="34" charset="0"/>
              </a:rPr>
              <a:t>demolizione </a:t>
            </a:r>
            <a:r>
              <a:rPr lang="it-IT" sz="1800" dirty="0">
                <a:solidFill>
                  <a:srgbClr val="000000"/>
                </a:solidFill>
                <a:latin typeface="Arial Narrow" panose="020B0606020202030204" pitchFamily="34" charset="0"/>
                <a:cs typeface="Arial" pitchFamily="34" charset="0"/>
              </a:rPr>
              <a:t>e ricostruzione, </a:t>
            </a:r>
            <a:r>
              <a:rPr lang="it-IT" sz="1800" dirty="0" smtClean="0">
                <a:solidFill>
                  <a:srgbClr val="000000"/>
                </a:solidFill>
                <a:latin typeface="Arial Narrow" panose="020B0606020202030204" pitchFamily="34" charset="0"/>
                <a:cs typeface="Arial" pitchFamily="34" charset="0"/>
              </a:rPr>
              <a:t>ampliamento </a:t>
            </a:r>
            <a:r>
              <a:rPr lang="it-IT" sz="1800" dirty="0">
                <a:solidFill>
                  <a:srgbClr val="000000"/>
                </a:solidFill>
                <a:latin typeface="Arial Narrow" panose="020B0606020202030204" pitchFamily="34" charset="0"/>
                <a:cs typeface="Arial" pitchFamily="34" charset="0"/>
              </a:rPr>
              <a:t>≥ 20% della SLP esistente, acquisto di </a:t>
            </a:r>
            <a:r>
              <a:rPr lang="it-IT" sz="1800" dirty="0" smtClean="0">
                <a:solidFill>
                  <a:srgbClr val="000000"/>
                </a:solidFill>
                <a:latin typeface="Arial Narrow" panose="020B0606020202030204" pitchFamily="34" charset="0"/>
                <a:cs typeface="Arial" pitchFamily="34" charset="0"/>
              </a:rPr>
              <a:t>edifici per attività scolastica </a:t>
            </a:r>
            <a:endParaRPr lang="it-IT" altLang="it-IT" sz="1800" dirty="0">
              <a:solidFill>
                <a:srgbClr val="000000"/>
              </a:solidFill>
              <a:latin typeface="Arial Narrow" panose="020B0606020202030204" pitchFamily="34" charset="0"/>
              <a:cs typeface="Arial" pitchFamily="34" charset="0"/>
            </a:endParaRPr>
          </a:p>
          <a:p>
            <a:pPr marL="714375" indent="-341313" algn="just">
              <a:lnSpc>
                <a:spcPct val="115000"/>
              </a:lnSpc>
              <a:spcBef>
                <a:spcPts val="1200"/>
              </a:spcBef>
              <a:buFont typeface="Wingdings" panose="05000000000000000000" pitchFamily="2" charset="2"/>
              <a:buChar char="Ø"/>
              <a:tabLst>
                <a:tab pos="714375" algn="l"/>
                <a:tab pos="808038" algn="l"/>
              </a:tabLst>
              <a:defRPr/>
            </a:pPr>
            <a:r>
              <a:rPr lang="it-IT" altLang="it-IT" sz="1800" dirty="0" smtClean="0">
                <a:solidFill>
                  <a:srgbClr val="000000"/>
                </a:solidFill>
                <a:latin typeface="Arial Narrow" panose="020B0606020202030204" pitchFamily="34" charset="0"/>
                <a:cs typeface="Arial" pitchFamily="34" charset="0"/>
              </a:rPr>
              <a:t>interventi </a:t>
            </a:r>
            <a:r>
              <a:rPr lang="it-IT" altLang="it-IT" sz="1800" dirty="0">
                <a:solidFill>
                  <a:srgbClr val="000000"/>
                </a:solidFill>
                <a:latin typeface="Arial Narrow" panose="020B0606020202030204" pitchFamily="34" charset="0"/>
                <a:cs typeface="Arial" pitchFamily="34" charset="0"/>
              </a:rPr>
              <a:t>per i quali gli enti dispongono del progetto esecutivo validato, completo del cronoprogramma e che non abbiano pubblicato il bando alla data di entrata in vigore della </a:t>
            </a:r>
            <a:r>
              <a:rPr lang="it-IT" altLang="it-IT" sz="1800" dirty="0" smtClean="0">
                <a:solidFill>
                  <a:srgbClr val="000000"/>
                </a:solidFill>
                <a:latin typeface="Arial Narrow" panose="020B0606020202030204" pitchFamily="34" charset="0"/>
                <a:cs typeface="Arial" pitchFamily="34" charset="0"/>
              </a:rPr>
              <a:t>legge</a:t>
            </a:r>
            <a:r>
              <a:rPr lang="it-IT" altLang="it-IT" sz="1800" dirty="0">
                <a:solidFill>
                  <a:srgbClr val="000000"/>
                </a:solidFill>
                <a:latin typeface="Arial Narrow" panose="020B0606020202030204" pitchFamily="34" charset="0"/>
                <a:cs typeface="Arial" pitchFamily="34" charset="0"/>
              </a:rPr>
              <a:t>				</a:t>
            </a:r>
            <a:endParaRPr lang="it-IT" altLang="it-IT" sz="1800" i="1" dirty="0">
              <a:solidFill>
                <a:srgbClr val="000000"/>
              </a:solidFill>
              <a:latin typeface="Arial Narrow" panose="020B0606020202030204" pitchFamily="34" charset="0"/>
              <a:cs typeface="Arial" pitchFamily="34" charset="0"/>
            </a:endParaRPr>
          </a:p>
        </p:txBody>
      </p:sp>
      <p:sp>
        <p:nvSpPr>
          <p:cNvPr id="18436" name="Rectangle 2"/>
          <p:cNvSpPr>
            <a:spLocks noGrp="1" noChangeArrowheads="1"/>
          </p:cNvSpPr>
          <p:nvPr>
            <p:ph type="title"/>
          </p:nvPr>
        </p:nvSpPr>
        <p:spPr>
          <a:xfrm>
            <a:off x="671513" y="542924"/>
            <a:ext cx="7918450" cy="519113"/>
          </a:xfrm>
        </p:spPr>
        <p:txBody>
          <a:bodyPr/>
          <a:lstStyle/>
          <a:p>
            <a:pPr eaLnBrk="1" hangingPunct="1"/>
            <a:r>
              <a:rPr lang="it-IT" altLang="it-IT" sz="2600" dirty="0" smtClean="0">
                <a:latin typeface="Arial" pitchFamily="34" charset="0"/>
              </a:rPr>
              <a:t>Il contributo statale agli investimenti locali…</a:t>
            </a:r>
          </a:p>
        </p:txBody>
      </p:sp>
      <p:sp>
        <p:nvSpPr>
          <p:cNvPr id="2" name="Rettangolo 1"/>
          <p:cNvSpPr/>
          <p:nvPr/>
        </p:nvSpPr>
        <p:spPr bwMode="auto">
          <a:xfrm>
            <a:off x="1413933" y="3742268"/>
            <a:ext cx="7039954" cy="685800"/>
          </a:xfrm>
          <a:prstGeom prst="rect">
            <a:avLst/>
          </a:prstGeom>
          <a:noFill/>
          <a:ln w="3175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Tree>
    <p:extLst>
      <p:ext uri="{BB962C8B-B14F-4D97-AF65-F5344CB8AC3E}">
        <p14:creationId xmlns:p14="http://schemas.microsoft.com/office/powerpoint/2010/main" val="3121295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1A0479BE-9892-4FDB-89E8-94507E5A7112}" type="slidenum">
              <a:rPr lang="it-IT" altLang="it-IT" sz="1200" smtClean="0"/>
              <a:pPr/>
              <a:t>34</a:t>
            </a:fld>
            <a:endParaRPr lang="it-IT" altLang="it-IT" sz="1200" smtClean="0"/>
          </a:p>
        </p:txBody>
      </p:sp>
      <p:sp>
        <p:nvSpPr>
          <p:cNvPr id="19459" name="Rectangle 3"/>
          <p:cNvSpPr txBox="1">
            <a:spLocks noChangeArrowheads="1"/>
          </p:cNvSpPr>
          <p:nvPr/>
        </p:nvSpPr>
        <p:spPr bwMode="auto">
          <a:xfrm>
            <a:off x="671513" y="1114949"/>
            <a:ext cx="7967662" cy="5353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pPr algn="just">
              <a:lnSpc>
                <a:spcPct val="110000"/>
              </a:lnSpc>
            </a:pPr>
            <a:r>
              <a:rPr lang="it-IT" altLang="it-IT" sz="1800" b="1" dirty="0" smtClean="0">
                <a:solidFill>
                  <a:srgbClr val="005E7D"/>
                </a:solidFill>
                <a:latin typeface="Arial Narrow" panose="020B0606020202030204" pitchFamily="34" charset="0"/>
                <a:ea typeface="ヒラギノ角ゴ Pro W3" charset="-128"/>
                <a:cs typeface="Arial" charset="0"/>
              </a:rPr>
              <a:t>ALTRI SETTORI DI INVESTIMENTO (commi 490-493)</a:t>
            </a:r>
            <a:endParaRPr lang="it-IT" altLang="it-IT" sz="1800" cap="all" dirty="0" smtClean="0">
              <a:solidFill>
                <a:srgbClr val="000000"/>
              </a:solidFill>
              <a:latin typeface="Arial Narrow" panose="020B0606020202030204" pitchFamily="34" charset="0"/>
              <a:cs typeface="Arial" pitchFamily="34" charset="0"/>
            </a:endParaRPr>
          </a:p>
          <a:p>
            <a:pPr marL="180000" indent="-180000" algn="just">
              <a:lnSpc>
                <a:spcPct val="110000"/>
              </a:lnSpc>
              <a:spcBef>
                <a:spcPts val="300"/>
              </a:spcBef>
              <a:buClr>
                <a:srgbClr val="005E7D"/>
              </a:buClr>
              <a:buFont typeface="Arial" panose="020B0604020202020204" pitchFamily="34" charset="0"/>
              <a:buChar char="•"/>
            </a:pPr>
            <a:r>
              <a:rPr lang="it-IT" altLang="it-IT" sz="1800" dirty="0" smtClean="0">
                <a:solidFill>
                  <a:srgbClr val="000000"/>
                </a:solidFill>
                <a:latin typeface="Arial Narrow" panose="020B0606020202030204" pitchFamily="34" charset="0"/>
                <a:cs typeface="Arial" pitchFamily="34" charset="0"/>
              </a:rPr>
              <a:t>Per i </a:t>
            </a:r>
            <a:r>
              <a:rPr lang="it-IT" altLang="it-IT" sz="1800" b="1" dirty="0" smtClean="0">
                <a:solidFill>
                  <a:srgbClr val="000000"/>
                </a:solidFill>
                <a:latin typeface="Arial Narrow" panose="020B0606020202030204" pitchFamily="34" charset="0"/>
                <a:cs typeface="Arial" pitchFamily="34" charset="0"/>
              </a:rPr>
              <a:t>restanti 400 milioni</a:t>
            </a:r>
            <a:r>
              <a:rPr lang="it-IT" altLang="it-IT" sz="1800" dirty="0" smtClean="0">
                <a:solidFill>
                  <a:srgbClr val="000000"/>
                </a:solidFill>
                <a:latin typeface="Arial Narrow" panose="020B0606020202030204" pitchFamily="34" charset="0"/>
                <a:cs typeface="Arial" pitchFamily="34" charset="0"/>
              </a:rPr>
              <a:t> - da richiedere nel rispetto della medesima tempistica prevista per l’edilizia scolastica - gli </a:t>
            </a:r>
            <a:r>
              <a:rPr lang="it-IT" altLang="it-IT" sz="1800" dirty="0">
                <a:solidFill>
                  <a:srgbClr val="000000"/>
                </a:solidFill>
                <a:latin typeface="Arial Narrow" panose="020B0606020202030204" pitchFamily="34" charset="0"/>
                <a:cs typeface="Arial" pitchFamily="34" charset="0"/>
              </a:rPr>
              <a:t>spazi </a:t>
            </a:r>
            <a:r>
              <a:rPr lang="it-IT" altLang="it-IT" sz="1800" dirty="0" smtClean="0">
                <a:solidFill>
                  <a:srgbClr val="000000"/>
                </a:solidFill>
                <a:latin typeface="Arial Narrow" panose="020B0606020202030204" pitchFamily="34" charset="0"/>
                <a:cs typeface="Arial" pitchFamily="34" charset="0"/>
              </a:rPr>
              <a:t>finanziari sono </a:t>
            </a:r>
            <a:r>
              <a:rPr lang="it-IT" altLang="it-IT" sz="1800" dirty="0">
                <a:solidFill>
                  <a:srgbClr val="000000"/>
                </a:solidFill>
                <a:latin typeface="Arial Narrow" panose="020B0606020202030204" pitchFamily="34" charset="0"/>
                <a:cs typeface="Arial" pitchFamily="34" charset="0"/>
              </a:rPr>
              <a:t>assegnati secondo </a:t>
            </a:r>
            <a:r>
              <a:rPr lang="it-IT" altLang="it-IT" sz="1800" dirty="0" smtClean="0">
                <a:solidFill>
                  <a:srgbClr val="000000"/>
                </a:solidFill>
                <a:latin typeface="Arial Narrow" panose="020B0606020202030204" pitchFamily="34" charset="0"/>
                <a:cs typeface="Arial" pitchFamily="34" charset="0"/>
              </a:rPr>
              <a:t>le seguenti </a:t>
            </a:r>
            <a:r>
              <a:rPr lang="it-IT" altLang="it-IT" sz="1800" dirty="0">
                <a:solidFill>
                  <a:srgbClr val="000000"/>
                </a:solidFill>
                <a:latin typeface="Arial Narrow" panose="020B0606020202030204" pitchFamily="34" charset="0"/>
                <a:cs typeface="Arial" pitchFamily="34" charset="0"/>
              </a:rPr>
              <a:t>priorità</a:t>
            </a:r>
            <a:r>
              <a:rPr lang="it-IT" altLang="it-IT" sz="1800" dirty="0" smtClean="0">
                <a:solidFill>
                  <a:srgbClr val="000000"/>
                </a:solidFill>
                <a:latin typeface="Arial Narrow" panose="020B0606020202030204" pitchFamily="34" charset="0"/>
                <a:cs typeface="Arial" pitchFamily="34" charset="0"/>
              </a:rPr>
              <a:t>:</a:t>
            </a:r>
          </a:p>
          <a:p>
            <a:pPr marL="714375" indent="-341313" algn="just">
              <a:lnSpc>
                <a:spcPct val="110000"/>
              </a:lnSpc>
              <a:spcBef>
                <a:spcPts val="3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i</a:t>
            </a:r>
            <a:r>
              <a:rPr lang="it-IT" altLang="it-IT" sz="1800" dirty="0" smtClean="0">
                <a:solidFill>
                  <a:srgbClr val="000000"/>
                </a:solidFill>
                <a:latin typeface="Arial Narrow" panose="020B0606020202030204" pitchFamily="34" charset="0"/>
                <a:cs typeface="Arial" pitchFamily="34" charset="0"/>
              </a:rPr>
              <a:t>nvestimenti finanziati con </a:t>
            </a:r>
            <a:r>
              <a:rPr lang="it-IT" altLang="it-IT" sz="1800" b="1" dirty="0" smtClean="0">
                <a:solidFill>
                  <a:srgbClr val="000000"/>
                </a:solidFill>
                <a:latin typeface="Arial Narrow" panose="020B0606020202030204" pitchFamily="34" charset="0"/>
                <a:cs typeface="Arial" pitchFamily="34" charset="0"/>
              </a:rPr>
              <a:t>avanzo e/o debito</a:t>
            </a:r>
            <a:r>
              <a:rPr lang="it-IT" altLang="it-IT" sz="1800" dirty="0" smtClean="0">
                <a:solidFill>
                  <a:srgbClr val="000000"/>
                </a:solidFill>
                <a:latin typeface="Arial Narrow" panose="020B0606020202030204" pitchFamily="34" charset="0"/>
                <a:cs typeface="Arial" pitchFamily="34" charset="0"/>
              </a:rPr>
              <a:t> dei </a:t>
            </a:r>
            <a:r>
              <a:rPr lang="it-IT" altLang="it-IT" sz="1800" b="1" dirty="0" smtClean="0">
                <a:solidFill>
                  <a:srgbClr val="000000"/>
                </a:solidFill>
                <a:latin typeface="Arial Narrow" panose="020B0606020202030204" pitchFamily="34" charset="0"/>
                <a:cs typeface="Arial" pitchFamily="34" charset="0"/>
              </a:rPr>
              <a:t>Comuni colpiti da eventi sismici, nati per fusione</a:t>
            </a:r>
            <a:r>
              <a:rPr lang="it-IT" altLang="it-IT" sz="1800" dirty="0" smtClean="0">
                <a:solidFill>
                  <a:srgbClr val="000000"/>
                </a:solidFill>
                <a:latin typeface="Arial Narrow" panose="020B0606020202030204" pitchFamily="34" charset="0"/>
                <a:cs typeface="Arial" pitchFamily="34" charset="0"/>
              </a:rPr>
              <a:t> o </a:t>
            </a:r>
            <a:r>
              <a:rPr lang="it-IT" altLang="it-IT" sz="1800" b="1" dirty="0" smtClean="0">
                <a:solidFill>
                  <a:srgbClr val="000000"/>
                </a:solidFill>
                <a:latin typeface="Arial Narrow" panose="020B0606020202030204" pitchFamily="34" charset="0"/>
                <a:cs typeface="Arial" pitchFamily="34" charset="0"/>
              </a:rPr>
              <a:t>con popolazione fino a 1.000 abitanti</a:t>
            </a:r>
            <a:endParaRPr lang="it-IT" altLang="it-IT" sz="1800" b="1" dirty="0">
              <a:solidFill>
                <a:srgbClr val="000000"/>
              </a:solidFill>
              <a:latin typeface="Arial Narrow" panose="020B0606020202030204" pitchFamily="34" charset="0"/>
              <a:cs typeface="Arial" pitchFamily="34" charset="0"/>
            </a:endParaRPr>
          </a:p>
          <a:p>
            <a:pPr marL="714375" indent="-341313" algn="just">
              <a:lnSpc>
                <a:spcPct val="110000"/>
              </a:lnSpc>
              <a:spcBef>
                <a:spcPts val="300"/>
              </a:spcBef>
              <a:buFont typeface="Wingdings" panose="05000000000000000000" pitchFamily="2" charset="2"/>
              <a:buChar char="Ø"/>
              <a:tabLst>
                <a:tab pos="714375" algn="l"/>
                <a:tab pos="808038" algn="l"/>
              </a:tabLst>
              <a:defRPr/>
            </a:pPr>
            <a:r>
              <a:rPr lang="it-IT" altLang="it-IT" sz="1800" b="1" dirty="0" smtClean="0">
                <a:solidFill>
                  <a:srgbClr val="000000"/>
                </a:solidFill>
                <a:latin typeface="Arial Narrow" panose="020B0606020202030204" pitchFamily="34" charset="0"/>
                <a:cs typeface="Arial" pitchFamily="34" charset="0"/>
              </a:rPr>
              <a:t>interventi </a:t>
            </a:r>
            <a:r>
              <a:rPr lang="it-IT" altLang="it-IT" sz="1800" b="1" dirty="0">
                <a:solidFill>
                  <a:srgbClr val="000000"/>
                </a:solidFill>
                <a:latin typeface="Arial Narrow" panose="020B0606020202030204" pitchFamily="34" charset="0"/>
                <a:cs typeface="Arial" pitchFamily="34" charset="0"/>
              </a:rPr>
              <a:t>di edilizia scolastica non soddisfatti</a:t>
            </a:r>
            <a:r>
              <a:rPr lang="it-IT" altLang="it-IT" sz="1800" dirty="0">
                <a:solidFill>
                  <a:srgbClr val="000000"/>
                </a:solidFill>
                <a:latin typeface="Arial Narrow" panose="020B0606020202030204" pitchFamily="34" charset="0"/>
                <a:cs typeface="Arial" pitchFamily="34" charset="0"/>
              </a:rPr>
              <a:t> dalla quota di spazi finanziari </a:t>
            </a:r>
            <a:r>
              <a:rPr lang="it-IT" altLang="it-IT" sz="1800" dirty="0" smtClean="0">
                <a:solidFill>
                  <a:srgbClr val="000000"/>
                </a:solidFill>
                <a:latin typeface="Arial Narrow" panose="020B0606020202030204" pitchFamily="34" charset="0"/>
                <a:cs typeface="Arial" pitchFamily="34" charset="0"/>
              </a:rPr>
              <a:t>esclusivamente riservata a tale tipologia di interventi </a:t>
            </a:r>
            <a:r>
              <a:rPr lang="it-IT" altLang="it-IT" sz="1800" b="1" dirty="0" smtClean="0">
                <a:solidFill>
                  <a:srgbClr val="000000"/>
                </a:solidFill>
                <a:latin typeface="Arial Narrow" panose="020B0606020202030204" pitchFamily="34" charset="0"/>
                <a:cs typeface="Arial" pitchFamily="34" charset="0"/>
              </a:rPr>
              <a:t>(cfr. commi 487-489)</a:t>
            </a:r>
            <a:endParaRPr lang="it-IT" altLang="it-IT" sz="1800" b="1" dirty="0">
              <a:solidFill>
                <a:srgbClr val="000000"/>
              </a:solidFill>
              <a:latin typeface="Arial Narrow" panose="020B0606020202030204" pitchFamily="34" charset="0"/>
              <a:cs typeface="Arial" pitchFamily="34" charset="0"/>
            </a:endParaRPr>
          </a:p>
          <a:p>
            <a:pPr marL="714375" indent="-341313" algn="just">
              <a:lnSpc>
                <a:spcPct val="110000"/>
              </a:lnSpc>
              <a:spcBef>
                <a:spcPts val="300"/>
              </a:spcBef>
              <a:buFont typeface="Wingdings" panose="05000000000000000000" pitchFamily="2" charset="2"/>
              <a:buChar char="Ø"/>
              <a:tabLst>
                <a:tab pos="714375" algn="l"/>
                <a:tab pos="808038" algn="l"/>
              </a:tabLst>
              <a:defRPr/>
            </a:pPr>
            <a:r>
              <a:rPr lang="it-IT" altLang="it-IT" sz="1800" dirty="0" smtClean="0">
                <a:solidFill>
                  <a:srgbClr val="000000"/>
                </a:solidFill>
                <a:latin typeface="Arial Narrow" panose="020B0606020202030204" pitchFamily="34" charset="0"/>
                <a:cs typeface="Arial" pitchFamily="34" charset="0"/>
              </a:rPr>
              <a:t>interventi finalizzati all’</a:t>
            </a:r>
            <a:r>
              <a:rPr lang="it-IT" altLang="it-IT" sz="1800" b="1" dirty="0" smtClean="0">
                <a:solidFill>
                  <a:srgbClr val="000000"/>
                </a:solidFill>
                <a:latin typeface="Arial Narrow" panose="020B0606020202030204" pitchFamily="34" charset="0"/>
                <a:cs typeface="Arial" pitchFamily="34" charset="0"/>
              </a:rPr>
              <a:t>adeguamento </a:t>
            </a:r>
            <a:r>
              <a:rPr lang="it-IT" altLang="it-IT" sz="1800" dirty="0">
                <a:solidFill>
                  <a:srgbClr val="000000"/>
                </a:solidFill>
                <a:latin typeface="Arial Narrow" panose="020B0606020202030204" pitchFamily="34" charset="0"/>
                <a:cs typeface="Arial" pitchFamily="34" charset="0"/>
              </a:rPr>
              <a:t>e </a:t>
            </a:r>
            <a:r>
              <a:rPr lang="it-IT" altLang="it-IT" sz="1800" dirty="0" smtClean="0">
                <a:solidFill>
                  <a:srgbClr val="000000"/>
                </a:solidFill>
                <a:latin typeface="Arial Narrow" panose="020B0606020202030204" pitchFamily="34" charset="0"/>
                <a:cs typeface="Arial" pitchFamily="34" charset="0"/>
              </a:rPr>
              <a:t>al </a:t>
            </a:r>
            <a:r>
              <a:rPr lang="it-IT" altLang="it-IT" sz="1800" b="1" dirty="0" smtClean="0">
                <a:solidFill>
                  <a:srgbClr val="000000"/>
                </a:solidFill>
                <a:latin typeface="Arial Narrow" panose="020B0606020202030204" pitchFamily="34" charset="0"/>
                <a:cs typeface="Arial" pitchFamily="34" charset="0"/>
              </a:rPr>
              <a:t>miglioramento sismico</a:t>
            </a:r>
            <a:r>
              <a:rPr lang="it-IT" altLang="it-IT" sz="1800" dirty="0" smtClean="0">
                <a:solidFill>
                  <a:srgbClr val="000000"/>
                </a:solidFill>
                <a:latin typeface="Arial Narrow" panose="020B0606020202030204" pitchFamily="34" charset="0"/>
                <a:cs typeface="Arial" pitchFamily="34" charset="0"/>
              </a:rPr>
              <a:t>, limitatamente agli investimenti locali finanziati </a:t>
            </a:r>
            <a:r>
              <a:rPr lang="it-IT" altLang="it-IT" sz="1800" dirty="0">
                <a:solidFill>
                  <a:srgbClr val="000000"/>
                </a:solidFill>
                <a:latin typeface="Arial Narrow" panose="020B0606020202030204" pitchFamily="34" charset="0"/>
                <a:cs typeface="Arial" pitchFamily="34" charset="0"/>
              </a:rPr>
              <a:t>con </a:t>
            </a:r>
            <a:r>
              <a:rPr lang="it-IT" altLang="it-IT" sz="1800" dirty="0" smtClean="0">
                <a:solidFill>
                  <a:srgbClr val="000000"/>
                </a:solidFill>
                <a:latin typeface="Arial Narrow" panose="020B0606020202030204" pitchFamily="34" charset="0"/>
                <a:cs typeface="Arial" pitchFamily="34" charset="0"/>
              </a:rPr>
              <a:t>avanzo</a:t>
            </a:r>
            <a:endParaRPr lang="it-IT" altLang="it-IT" sz="1800" dirty="0">
              <a:solidFill>
                <a:srgbClr val="000000"/>
              </a:solidFill>
              <a:latin typeface="Arial Narrow" panose="020B0606020202030204" pitchFamily="34" charset="0"/>
              <a:cs typeface="Arial" pitchFamily="34" charset="0"/>
            </a:endParaRPr>
          </a:p>
          <a:p>
            <a:pPr marL="714375" indent="-341313" algn="just">
              <a:lnSpc>
                <a:spcPct val="110000"/>
              </a:lnSpc>
              <a:spcBef>
                <a:spcPts val="300"/>
              </a:spcBef>
              <a:buFont typeface="Wingdings" panose="05000000000000000000" pitchFamily="2" charset="2"/>
              <a:buChar char="Ø"/>
              <a:tabLst>
                <a:tab pos="714375" algn="l"/>
                <a:tab pos="808038" algn="l"/>
              </a:tabLst>
              <a:defRPr/>
            </a:pPr>
            <a:r>
              <a:rPr lang="it-IT" altLang="it-IT" sz="1800" dirty="0" smtClean="0">
                <a:solidFill>
                  <a:srgbClr val="000000"/>
                </a:solidFill>
                <a:latin typeface="Arial Narrow" panose="020B0606020202030204" pitchFamily="34" charset="0"/>
                <a:cs typeface="Arial" pitchFamily="34" charset="0"/>
              </a:rPr>
              <a:t>interventi finalizzati </a:t>
            </a:r>
            <a:r>
              <a:rPr lang="it-IT" altLang="it-IT" sz="1800" dirty="0">
                <a:solidFill>
                  <a:srgbClr val="000000"/>
                </a:solidFill>
                <a:latin typeface="Arial Narrow" panose="020B0606020202030204" pitchFamily="34" charset="0"/>
                <a:cs typeface="Arial" pitchFamily="34" charset="0"/>
              </a:rPr>
              <a:t>alla </a:t>
            </a:r>
            <a:r>
              <a:rPr lang="it-IT" altLang="it-IT" sz="1800" b="1" dirty="0">
                <a:solidFill>
                  <a:srgbClr val="000000"/>
                </a:solidFill>
                <a:latin typeface="Arial Narrow" panose="020B0606020202030204" pitchFamily="34" charset="0"/>
                <a:cs typeface="Arial" pitchFamily="34" charset="0"/>
              </a:rPr>
              <a:t>prevenzione del rischio </a:t>
            </a:r>
            <a:r>
              <a:rPr lang="it-IT" altLang="it-IT" sz="1800" b="1" dirty="0" smtClean="0">
                <a:solidFill>
                  <a:srgbClr val="000000"/>
                </a:solidFill>
                <a:latin typeface="Arial Narrow" panose="020B0606020202030204" pitchFamily="34" charset="0"/>
                <a:cs typeface="Arial" pitchFamily="34" charset="0"/>
              </a:rPr>
              <a:t>idrogeologico</a:t>
            </a:r>
            <a:r>
              <a:rPr lang="it-IT" altLang="it-IT" sz="1800" dirty="0" smtClean="0">
                <a:solidFill>
                  <a:srgbClr val="000000"/>
                </a:solidFill>
                <a:latin typeface="Arial Narrow" panose="020B0606020202030204" pitchFamily="34" charset="0"/>
                <a:cs typeface="Arial" pitchFamily="34" charset="0"/>
              </a:rPr>
              <a:t>, limitatamente agli investimenti locali finanziati </a:t>
            </a:r>
            <a:r>
              <a:rPr lang="it-IT" altLang="it-IT" sz="1800" dirty="0">
                <a:solidFill>
                  <a:srgbClr val="000000"/>
                </a:solidFill>
                <a:latin typeface="Arial Narrow" panose="020B0606020202030204" pitchFamily="34" charset="0"/>
                <a:cs typeface="Arial" pitchFamily="34" charset="0"/>
              </a:rPr>
              <a:t>con </a:t>
            </a:r>
            <a:r>
              <a:rPr lang="it-IT" altLang="it-IT" sz="1800" dirty="0" smtClean="0">
                <a:solidFill>
                  <a:srgbClr val="000000"/>
                </a:solidFill>
                <a:latin typeface="Arial Narrow" panose="020B0606020202030204" pitchFamily="34" charset="0"/>
                <a:cs typeface="Arial" pitchFamily="34" charset="0"/>
              </a:rPr>
              <a:t>avanzo</a:t>
            </a:r>
            <a:endParaRPr lang="it-IT" altLang="it-IT" sz="1800" dirty="0">
              <a:solidFill>
                <a:srgbClr val="000000"/>
              </a:solidFill>
              <a:latin typeface="Arial Narrow" panose="020B0606020202030204" pitchFamily="34" charset="0"/>
              <a:cs typeface="Arial" pitchFamily="34" charset="0"/>
            </a:endParaRPr>
          </a:p>
          <a:p>
            <a:pPr marL="180000" indent="-180000" algn="just">
              <a:lnSpc>
                <a:spcPct val="110000"/>
              </a:lnSpc>
              <a:spcBef>
                <a:spcPts val="600"/>
              </a:spcBef>
              <a:buClr>
                <a:srgbClr val="005E7D"/>
              </a:buClr>
              <a:buFont typeface="Arial" panose="020B0604020202020204" pitchFamily="34" charset="0"/>
              <a:buChar char="•"/>
            </a:pPr>
            <a:r>
              <a:rPr lang="it-IT" altLang="it-IT" sz="1800" dirty="0">
                <a:solidFill>
                  <a:srgbClr val="000000"/>
                </a:solidFill>
                <a:latin typeface="Arial Narrow" panose="020B0606020202030204" pitchFamily="34" charset="0"/>
                <a:cs typeface="Arial" pitchFamily="34" charset="0"/>
              </a:rPr>
              <a:t>In caso di eccedenza </a:t>
            </a:r>
            <a:r>
              <a:rPr lang="it-IT" altLang="it-IT" sz="1800" dirty="0" smtClean="0">
                <a:solidFill>
                  <a:srgbClr val="000000"/>
                </a:solidFill>
                <a:latin typeface="Arial Narrow" panose="020B0606020202030204" pitchFamily="34" charset="0"/>
                <a:cs typeface="Arial" pitchFamily="34" charset="0"/>
              </a:rPr>
              <a:t>degli spazi finanziari richiesti si premiano gli enti con </a:t>
            </a:r>
            <a:r>
              <a:rPr lang="it-IT" altLang="it-IT" sz="1800" dirty="0">
                <a:solidFill>
                  <a:srgbClr val="000000"/>
                </a:solidFill>
                <a:latin typeface="Arial Narrow" panose="020B0606020202030204" pitchFamily="34" charset="0"/>
                <a:cs typeface="Arial" pitchFamily="34" charset="0"/>
              </a:rPr>
              <a:t>maggiore incidenza del </a:t>
            </a:r>
            <a:r>
              <a:rPr lang="it-IT" altLang="it-IT" sz="1800" dirty="0" smtClean="0">
                <a:solidFill>
                  <a:srgbClr val="000000"/>
                </a:solidFill>
                <a:latin typeface="Arial Narrow" panose="020B0606020202030204" pitchFamily="34" charset="0"/>
                <a:cs typeface="Arial" pitchFamily="34" charset="0"/>
              </a:rPr>
              <a:t>fondo cassa </a:t>
            </a:r>
            <a:r>
              <a:rPr lang="it-IT" altLang="it-IT" sz="1800" dirty="0">
                <a:solidFill>
                  <a:srgbClr val="000000"/>
                </a:solidFill>
                <a:latin typeface="Arial Narrow" panose="020B0606020202030204" pitchFamily="34" charset="0"/>
                <a:cs typeface="Arial" pitchFamily="34" charset="0"/>
              </a:rPr>
              <a:t>rispetto all'avanzo di amministrazione </a:t>
            </a:r>
            <a:r>
              <a:rPr lang="it-IT" altLang="it-IT" sz="1800" dirty="0" smtClean="0">
                <a:solidFill>
                  <a:srgbClr val="000000"/>
                </a:solidFill>
                <a:latin typeface="Arial Narrow" panose="020B0606020202030204" pitchFamily="34" charset="0"/>
                <a:cs typeface="Arial" pitchFamily="34" charset="0"/>
              </a:rPr>
              <a:t>(al </a:t>
            </a:r>
            <a:r>
              <a:rPr lang="it-IT" altLang="it-IT" sz="1800" dirty="0">
                <a:solidFill>
                  <a:srgbClr val="000000"/>
                </a:solidFill>
                <a:latin typeface="Arial Narrow" panose="020B0606020202030204" pitchFamily="34" charset="0"/>
                <a:cs typeface="Arial" pitchFamily="34" charset="0"/>
              </a:rPr>
              <a:t>netto </a:t>
            </a:r>
            <a:r>
              <a:rPr lang="it-IT" altLang="it-IT" sz="1800" dirty="0" smtClean="0">
                <a:solidFill>
                  <a:srgbClr val="000000"/>
                </a:solidFill>
                <a:latin typeface="Arial Narrow" panose="020B0606020202030204" pitchFamily="34" charset="0"/>
                <a:cs typeface="Arial" pitchFamily="34" charset="0"/>
              </a:rPr>
              <a:t>del FCDE)</a:t>
            </a:r>
          </a:p>
          <a:p>
            <a:pPr algn="just">
              <a:lnSpc>
                <a:spcPct val="110000"/>
              </a:lnSpc>
              <a:spcBef>
                <a:spcPts val="1200"/>
              </a:spcBef>
              <a:tabLst>
                <a:tab pos="714375" algn="l"/>
                <a:tab pos="808038" algn="l"/>
              </a:tabLst>
              <a:defRPr/>
            </a:pPr>
            <a:r>
              <a:rPr lang="it-IT" altLang="it-IT" sz="1800" b="1" dirty="0">
                <a:solidFill>
                  <a:srgbClr val="005E7D"/>
                </a:solidFill>
                <a:latin typeface="Arial Narrow" panose="020B0606020202030204" pitchFamily="34" charset="0"/>
                <a:ea typeface="ヒラギノ角ゴ Pro W3" charset="-128"/>
                <a:cs typeface="Arial" charset="0"/>
              </a:rPr>
              <a:t>UN ELEMENTO RESPONSABILIZZANTE DELLA CONTRIBUZIONE ERARIALE</a:t>
            </a:r>
          </a:p>
          <a:p>
            <a:pPr marL="180000" indent="-180000" algn="just">
              <a:lnSpc>
                <a:spcPct val="110000"/>
              </a:lnSpc>
              <a:spcBef>
                <a:spcPts val="300"/>
              </a:spcBef>
              <a:buClr>
                <a:srgbClr val="005E7D"/>
              </a:buClr>
              <a:buFont typeface="Arial" panose="020B0604020202020204" pitchFamily="34" charset="0"/>
              <a:buChar char="•"/>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I 700 mln. di spazi finanziari aggiuntivi sono concessi per la misura eccedente la quota coperta nell’ambito del proprio saldo finale di competenza </a:t>
            </a:r>
            <a:r>
              <a:rPr lang="it-IT" altLang="it-IT" sz="1800" b="1" dirty="0">
                <a:solidFill>
                  <a:srgbClr val="000000"/>
                </a:solidFill>
                <a:latin typeface="Arial Narrow" panose="020B0606020202030204" pitchFamily="34" charset="0"/>
                <a:cs typeface="Arial" pitchFamily="34" charset="0"/>
              </a:rPr>
              <a:t>(co. 486)</a:t>
            </a:r>
          </a:p>
          <a:p>
            <a:pPr algn="just">
              <a:lnSpc>
                <a:spcPct val="110000"/>
              </a:lnSpc>
              <a:spcBef>
                <a:spcPts val="600"/>
              </a:spcBef>
              <a:tabLst>
                <a:tab pos="714375" algn="l"/>
                <a:tab pos="808038" algn="l"/>
              </a:tabLst>
              <a:defRPr/>
            </a:pPr>
            <a:endParaRPr lang="it-IT" altLang="it-IT" sz="1800" dirty="0">
              <a:solidFill>
                <a:srgbClr val="000000"/>
              </a:solidFill>
              <a:latin typeface="Arial Narrow" panose="020B0606020202030204" pitchFamily="34" charset="0"/>
              <a:cs typeface="Arial" pitchFamily="34" charset="0"/>
            </a:endParaRPr>
          </a:p>
          <a:p>
            <a:pPr algn="just"/>
            <a:endParaRPr lang="it-IT" altLang="it-IT" sz="1800" dirty="0">
              <a:solidFill>
                <a:srgbClr val="000000"/>
              </a:solidFill>
              <a:latin typeface="Arial Narrow" panose="020B0606020202030204" pitchFamily="34" charset="0"/>
              <a:cs typeface="Arial" pitchFamily="34" charset="0"/>
            </a:endParaRPr>
          </a:p>
        </p:txBody>
      </p:sp>
      <p:sp>
        <p:nvSpPr>
          <p:cNvPr id="19460" name="Rectangle 2"/>
          <p:cNvSpPr>
            <a:spLocks noGrp="1" noChangeArrowheads="1"/>
          </p:cNvSpPr>
          <p:nvPr>
            <p:ph type="title"/>
          </p:nvPr>
        </p:nvSpPr>
        <p:spPr>
          <a:xfrm>
            <a:off x="671513" y="476246"/>
            <a:ext cx="7853362" cy="519113"/>
          </a:xfrm>
        </p:spPr>
        <p:txBody>
          <a:bodyPr/>
          <a:lstStyle/>
          <a:p>
            <a:pPr eaLnBrk="1" hangingPunct="1"/>
            <a:r>
              <a:rPr lang="it-IT" altLang="it-IT" sz="2600" dirty="0" smtClean="0">
                <a:latin typeface="Arial" pitchFamily="34" charset="0"/>
              </a:rPr>
              <a:t>…Il contributo statale agli investimenti locali</a:t>
            </a:r>
            <a:endParaRPr lang="it-IT" altLang="it-IT" sz="2600" dirty="0" smtClean="0">
              <a:solidFill>
                <a:srgbClr val="C00000"/>
              </a:solidFill>
              <a:latin typeface="Arial" pitchFamily="34" charset="0"/>
            </a:endParaRPr>
          </a:p>
        </p:txBody>
      </p:sp>
    </p:spTree>
    <p:extLst>
      <p:ext uri="{BB962C8B-B14F-4D97-AF65-F5344CB8AC3E}">
        <p14:creationId xmlns:p14="http://schemas.microsoft.com/office/powerpoint/2010/main" val="13165178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1A0479BE-9892-4FDB-89E8-94507E5A7112}" type="slidenum">
              <a:rPr lang="it-IT" altLang="it-IT" sz="1200" smtClean="0"/>
              <a:pPr/>
              <a:t>35</a:t>
            </a:fld>
            <a:endParaRPr lang="it-IT" altLang="it-IT" sz="1200" smtClean="0"/>
          </a:p>
        </p:txBody>
      </p:sp>
      <p:sp>
        <p:nvSpPr>
          <p:cNvPr id="19460" name="Rectangle 2"/>
          <p:cNvSpPr>
            <a:spLocks noGrp="1" noChangeArrowheads="1"/>
          </p:cNvSpPr>
          <p:nvPr>
            <p:ph type="title"/>
          </p:nvPr>
        </p:nvSpPr>
        <p:spPr>
          <a:xfrm>
            <a:off x="602505" y="457086"/>
            <a:ext cx="7853362" cy="519113"/>
          </a:xfrm>
        </p:spPr>
        <p:txBody>
          <a:bodyPr/>
          <a:lstStyle/>
          <a:p>
            <a:pPr eaLnBrk="1" hangingPunct="1"/>
            <a:r>
              <a:rPr lang="it-IT" altLang="it-IT" sz="2600" dirty="0" smtClean="0">
                <a:latin typeface="Arial" pitchFamily="34" charset="0"/>
              </a:rPr>
              <a:t>…</a:t>
            </a:r>
            <a:r>
              <a:rPr lang="it-IT" altLang="it-IT" sz="2600" dirty="0" smtClean="0">
                <a:solidFill>
                  <a:srgbClr val="C00000"/>
                </a:solidFill>
                <a:latin typeface="Arial" pitchFamily="34" charset="0"/>
              </a:rPr>
              <a:t> </a:t>
            </a:r>
            <a:r>
              <a:rPr lang="it-IT" altLang="it-IT" sz="2600" dirty="0" smtClean="0">
                <a:latin typeface="Arial" pitchFamily="34" charset="0"/>
              </a:rPr>
              <a:t>Il contributo statale agli investimenti locali</a:t>
            </a:r>
            <a:endParaRPr lang="it-IT" altLang="it-IT" sz="2600" dirty="0" smtClean="0">
              <a:solidFill>
                <a:srgbClr val="C00000"/>
              </a:solidFill>
              <a:latin typeface="Arial" pitchFamily="34" charset="0"/>
            </a:endParaRPr>
          </a:p>
        </p:txBody>
      </p:sp>
      <p:sp>
        <p:nvSpPr>
          <p:cNvPr id="3" name="Rettangolo 2"/>
          <p:cNvSpPr/>
          <p:nvPr/>
        </p:nvSpPr>
        <p:spPr>
          <a:xfrm>
            <a:off x="1634934" y="6196736"/>
            <a:ext cx="6120000" cy="215444"/>
          </a:xfrm>
          <a:prstGeom prst="rect">
            <a:avLst/>
          </a:prstGeom>
        </p:spPr>
        <p:txBody>
          <a:bodyPr wrap="square">
            <a:spAutoFit/>
          </a:bodyPr>
          <a:lstStyle/>
          <a:p>
            <a:pPr lvl="0" defTabSz="457200" eaLnBrk="1" fontAlgn="auto" hangingPunct="1">
              <a:spcBef>
                <a:spcPts val="0"/>
              </a:spcBef>
              <a:spcAft>
                <a:spcPts val="0"/>
              </a:spcAft>
            </a:pPr>
            <a:r>
              <a:rPr lang="it-IT" sz="800" i="1" dirty="0">
                <a:solidFill>
                  <a:prstClr val="black"/>
                </a:solidFill>
                <a:latin typeface="Arial Narrow"/>
                <a:ea typeface="Times New Roman"/>
              </a:rPr>
              <a:t>Fonte: </a:t>
            </a:r>
            <a:r>
              <a:rPr lang="it-IT" sz="800" i="1" dirty="0" smtClean="0">
                <a:solidFill>
                  <a:prstClr val="black"/>
                </a:solidFill>
                <a:latin typeface="Arial Narrow"/>
                <a:ea typeface="Times New Roman"/>
              </a:rPr>
              <a:t>stime </a:t>
            </a:r>
            <a:r>
              <a:rPr lang="it-IT" sz="800" i="1" dirty="0">
                <a:solidFill>
                  <a:prstClr val="black"/>
                </a:solidFill>
                <a:latin typeface="Arial Narrow"/>
                <a:ea typeface="Times New Roman"/>
              </a:rPr>
              <a:t>IFEL su dati CCCB 2015 </a:t>
            </a:r>
            <a:r>
              <a:rPr lang="it-IT" sz="800" i="1" dirty="0" smtClean="0">
                <a:solidFill>
                  <a:prstClr val="black"/>
                </a:solidFill>
                <a:latin typeface="Arial Narrow"/>
                <a:ea typeface="Times New Roman"/>
              </a:rPr>
              <a:t>e monitoraggio Saldo 2016 (Campione: 6.790 </a:t>
            </a:r>
            <a:r>
              <a:rPr lang="it-IT" sz="800" i="1" dirty="0">
                <a:solidFill>
                  <a:prstClr val="black"/>
                </a:solidFill>
                <a:latin typeface="Arial Narrow"/>
                <a:ea typeface="Times New Roman"/>
              </a:rPr>
              <a:t>su </a:t>
            </a:r>
            <a:r>
              <a:rPr lang="it-IT" sz="800" i="1" dirty="0" smtClean="0">
                <a:solidFill>
                  <a:prstClr val="black"/>
                </a:solidFill>
                <a:latin typeface="Arial Narrow"/>
                <a:ea typeface="Times New Roman"/>
              </a:rPr>
              <a:t>7.431 Comuni , di cui 316 su 377 della Sardegna – escluse RSS Nord)</a:t>
            </a:r>
            <a:endParaRPr lang="it-IT" sz="800" i="1" dirty="0">
              <a:solidFill>
                <a:prstClr val="black"/>
              </a:solidFill>
              <a:latin typeface="Times New Roman"/>
              <a:ea typeface="Cambria"/>
            </a:endParaRPr>
          </a:p>
        </p:txBody>
      </p:sp>
      <p:sp>
        <p:nvSpPr>
          <p:cNvPr id="6" name="Rectangle 3"/>
          <p:cNvSpPr txBox="1">
            <a:spLocks noChangeArrowheads="1"/>
          </p:cNvSpPr>
          <p:nvPr/>
        </p:nvSpPr>
        <p:spPr bwMode="auto">
          <a:xfrm>
            <a:off x="603849" y="1147385"/>
            <a:ext cx="8035326" cy="3036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pPr marL="180000" indent="-180000" algn="just">
              <a:lnSpc>
                <a:spcPct val="114000"/>
              </a:lnSpc>
              <a:spcBef>
                <a:spcPts val="300"/>
              </a:spcBef>
              <a:buClr>
                <a:srgbClr val="005E7D"/>
              </a:buClr>
              <a:buFont typeface="Arial" panose="020B0604020202020204" pitchFamily="34" charset="0"/>
              <a:buChar char="•"/>
            </a:pPr>
            <a:r>
              <a:rPr lang="it-IT" altLang="it-IT" sz="1800" dirty="0" smtClean="0">
                <a:solidFill>
                  <a:srgbClr val="000000"/>
                </a:solidFill>
                <a:latin typeface="Arial Narrow" panose="020B0606020202030204" pitchFamily="34" charset="0"/>
                <a:cs typeface="Arial" pitchFamily="34" charset="0"/>
              </a:rPr>
              <a:t>Rispetto al passato, le </a:t>
            </a:r>
            <a:r>
              <a:rPr lang="it-IT" altLang="it-IT" sz="1800" b="1" dirty="0" smtClean="0">
                <a:solidFill>
                  <a:srgbClr val="000000"/>
                </a:solidFill>
                <a:latin typeface="Arial Narrow" panose="020B0606020202030204" pitchFamily="34" charset="0"/>
                <a:cs typeface="Arial" pitchFamily="34" charset="0"/>
              </a:rPr>
              <a:t>nuove misure di finanza pubblica</a:t>
            </a:r>
            <a:r>
              <a:rPr lang="it-IT" altLang="it-IT" sz="1800" dirty="0" smtClean="0">
                <a:solidFill>
                  <a:srgbClr val="000000"/>
                </a:solidFill>
                <a:latin typeface="Arial Narrow" panose="020B0606020202030204" pitchFamily="34" charset="0"/>
                <a:cs typeface="Arial" pitchFamily="34" charset="0"/>
              </a:rPr>
              <a:t> assumono un </a:t>
            </a:r>
            <a:r>
              <a:rPr lang="it-IT" altLang="it-IT" sz="1800" b="1" dirty="0" smtClean="0">
                <a:solidFill>
                  <a:srgbClr val="000000"/>
                </a:solidFill>
                <a:latin typeface="Arial Narrow" panose="020B0606020202030204" pitchFamily="34" charset="0"/>
                <a:cs typeface="Arial" pitchFamily="34" charset="0"/>
              </a:rPr>
              <a:t>carattere più selettivo</a:t>
            </a:r>
            <a:r>
              <a:rPr lang="it-IT" altLang="it-IT" sz="1800" dirty="0" smtClean="0">
                <a:solidFill>
                  <a:srgbClr val="000000"/>
                </a:solidFill>
                <a:latin typeface="Arial Narrow" panose="020B0606020202030204" pitchFamily="34" charset="0"/>
                <a:cs typeface="Arial" pitchFamily="34" charset="0"/>
              </a:rPr>
              <a:t>, favorendo gli enti che presentano un maggiore potenziale di spesa (</a:t>
            </a:r>
            <a:r>
              <a:rPr lang="it-IT" altLang="it-IT" sz="1800" b="1" dirty="0" smtClean="0">
                <a:solidFill>
                  <a:srgbClr val="000000"/>
                </a:solidFill>
                <a:latin typeface="Arial Narrow" panose="020B0606020202030204" pitchFamily="34" charset="0"/>
                <a:cs typeface="Arial" pitchFamily="34" charset="0"/>
              </a:rPr>
              <a:t>avanzo applicabile e fondo cassa</a:t>
            </a:r>
            <a:r>
              <a:rPr lang="it-IT" altLang="it-IT" sz="1800" dirty="0" smtClean="0">
                <a:solidFill>
                  <a:srgbClr val="000000"/>
                </a:solidFill>
                <a:latin typeface="Arial Narrow" panose="020B0606020202030204" pitchFamily="34" charset="0"/>
                <a:cs typeface="Arial" pitchFamily="34" charset="0"/>
              </a:rPr>
              <a:t>) e uno </a:t>
            </a:r>
            <a:r>
              <a:rPr lang="it-IT" altLang="it-IT" sz="1800" b="1" dirty="0" smtClean="0">
                <a:solidFill>
                  <a:srgbClr val="000000"/>
                </a:solidFill>
                <a:latin typeface="Arial Narrow" panose="020B0606020202030204" pitchFamily="34" charset="0"/>
                <a:cs typeface="Arial" pitchFamily="34" charset="0"/>
              </a:rPr>
              <a:t>stato di progettazione avanzato</a:t>
            </a:r>
          </a:p>
          <a:p>
            <a:pPr marL="180000" indent="-180000" algn="just">
              <a:lnSpc>
                <a:spcPct val="114000"/>
              </a:lnSpc>
              <a:spcBef>
                <a:spcPts val="600"/>
              </a:spcBef>
              <a:buClr>
                <a:srgbClr val="005E7D"/>
              </a:buClr>
              <a:buFont typeface="Arial" panose="020B0604020202020204" pitchFamily="34" charset="0"/>
              <a:buChar char="•"/>
            </a:pPr>
            <a:r>
              <a:rPr lang="it-IT" altLang="it-IT" sz="1800" dirty="0" smtClean="0">
                <a:solidFill>
                  <a:srgbClr val="000000"/>
                </a:solidFill>
                <a:latin typeface="Arial Narrow" panose="020B0606020202030204" pitchFamily="34" charset="0"/>
                <a:cs typeface="Arial" pitchFamily="34" charset="0"/>
              </a:rPr>
              <a:t>L’analisi dei dati attualmente disponibili restituisce una </a:t>
            </a:r>
            <a:r>
              <a:rPr lang="it-IT" altLang="it-IT" sz="1800" b="1" dirty="0" smtClean="0">
                <a:solidFill>
                  <a:srgbClr val="000000"/>
                </a:solidFill>
                <a:latin typeface="Arial Narrow" panose="020B0606020202030204" pitchFamily="34" charset="0"/>
                <a:cs typeface="Arial" pitchFamily="34" charset="0"/>
              </a:rPr>
              <a:t>potenzialità di spesa distribuita diffusamente</a:t>
            </a:r>
            <a:r>
              <a:rPr lang="it-IT" altLang="it-IT" sz="1800" dirty="0" smtClean="0">
                <a:solidFill>
                  <a:srgbClr val="000000"/>
                </a:solidFill>
                <a:latin typeface="Arial Narrow" panose="020B0606020202030204" pitchFamily="34" charset="0"/>
                <a:cs typeface="Arial" pitchFamily="34" charset="0"/>
              </a:rPr>
              <a:t> lungo il territorio nazionale, pur con evidenti differenze sia in termini di consistenza sia come numero di enti beneficiari</a:t>
            </a:r>
          </a:p>
          <a:p>
            <a:pPr marL="180000" indent="-180000" algn="just">
              <a:lnSpc>
                <a:spcPct val="114000"/>
              </a:lnSpc>
              <a:spcBef>
                <a:spcPts val="300"/>
              </a:spcBef>
              <a:buClr>
                <a:srgbClr val="005E7D"/>
              </a:buClr>
              <a:buFont typeface="Arial" panose="020B0604020202020204" pitchFamily="34" charset="0"/>
              <a:buChar char="•"/>
            </a:pPr>
            <a:r>
              <a:rPr lang="it-IT" altLang="it-IT" sz="1800" dirty="0" smtClean="0">
                <a:solidFill>
                  <a:srgbClr val="000000"/>
                </a:solidFill>
                <a:latin typeface="Arial Narrow" panose="020B0606020202030204" pitchFamily="34" charset="0"/>
                <a:cs typeface="Arial" pitchFamily="34" charset="0"/>
              </a:rPr>
              <a:t>I Comuni del Nord evidenziano una netta prevalenza</a:t>
            </a:r>
            <a:r>
              <a:rPr lang="it-IT" altLang="it-IT" sz="1800" b="1" dirty="0" smtClean="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del fenomeno, </a:t>
            </a:r>
            <a:r>
              <a:rPr lang="it-IT" altLang="it-IT" sz="1800" b="1" dirty="0" smtClean="0">
                <a:solidFill>
                  <a:srgbClr val="000000"/>
                </a:solidFill>
                <a:latin typeface="Arial Narrow" panose="020B0606020202030204" pitchFamily="34" charset="0"/>
                <a:cs typeface="Arial" pitchFamily="34" charset="0"/>
              </a:rPr>
              <a:t>molto positiva è la condizione manifestata dai Comuni della Sardegna</a:t>
            </a:r>
            <a:r>
              <a:rPr lang="it-IT" altLang="it-IT" sz="1800" dirty="0" smtClean="0">
                <a:solidFill>
                  <a:srgbClr val="000000"/>
                </a:solidFill>
                <a:latin typeface="Arial Narrow" panose="020B0606020202030204" pitchFamily="34" charset="0"/>
                <a:cs typeface="Arial" pitchFamily="34" charset="0"/>
              </a:rPr>
              <a:t>, ma è da segnalare ugualmente il valore pro capite riferito agli altri enti meridionali più virtuosi</a:t>
            </a:r>
            <a:endParaRPr lang="it-IT" altLang="it-IT" sz="1800" dirty="0">
              <a:solidFill>
                <a:srgbClr val="000000"/>
              </a:solidFill>
              <a:latin typeface="Arial Narrow" panose="020B0606020202030204" pitchFamily="34" charset="0"/>
              <a:cs typeface="Arial" pitchFamily="34" charset="0"/>
            </a:endParaRPr>
          </a:p>
        </p:txBody>
      </p:sp>
      <p:sp>
        <p:nvSpPr>
          <p:cNvPr id="2" name="CasellaDiTesto 1"/>
          <p:cNvSpPr txBox="1"/>
          <p:nvPr/>
        </p:nvSpPr>
        <p:spPr>
          <a:xfrm>
            <a:off x="1711302" y="4254403"/>
            <a:ext cx="6120000" cy="292388"/>
          </a:xfrm>
          <a:prstGeom prst="rect">
            <a:avLst/>
          </a:prstGeom>
          <a:noFill/>
        </p:spPr>
        <p:txBody>
          <a:bodyPr wrap="square" rtlCol="0">
            <a:spAutoFit/>
          </a:bodyPr>
          <a:lstStyle/>
          <a:p>
            <a:pPr algn="ctr"/>
            <a:r>
              <a:rPr lang="it-IT" sz="1300" i="1" dirty="0" smtClean="0">
                <a:latin typeface="Arial Narrow" panose="020B0606020202030204" pitchFamily="34" charset="0"/>
              </a:rPr>
              <a:t>SURPLUS CAPACIT</a:t>
            </a:r>
            <a:r>
              <a:rPr lang="it-IT" sz="1300" i="1" cap="all" dirty="0" smtClean="0">
                <a:latin typeface="Arial Narrow" panose="020B0606020202030204" pitchFamily="34" charset="0"/>
              </a:rPr>
              <a:t>à</a:t>
            </a:r>
            <a:r>
              <a:rPr lang="it-IT" sz="1300" i="1" dirty="0" smtClean="0">
                <a:latin typeface="Arial Narrow" panose="020B0606020202030204" pitchFamily="34" charset="0"/>
              </a:rPr>
              <a:t> DI SPESA RISPETTO AGLI ORDINARI MARGINI DI MANOVRA</a:t>
            </a:r>
            <a:endParaRPr lang="it-IT" sz="1300" i="1" dirty="0">
              <a:latin typeface="Arial Narrow" panose="020B0606020202030204" pitchFamily="34" charset="0"/>
            </a:endParaRPr>
          </a:p>
        </p:txBody>
      </p:sp>
      <p:sp>
        <p:nvSpPr>
          <p:cNvPr id="10" name="Ovale 9"/>
          <p:cNvSpPr/>
          <p:nvPr/>
        </p:nvSpPr>
        <p:spPr bwMode="auto">
          <a:xfrm>
            <a:off x="6096008" y="5388668"/>
            <a:ext cx="370936" cy="274504"/>
          </a:xfrm>
          <a:prstGeom prst="ellipse">
            <a:avLst/>
          </a:prstGeom>
          <a:noFill/>
          <a:ln w="254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
        <p:nvSpPr>
          <p:cNvPr id="12" name="Ovale 11"/>
          <p:cNvSpPr/>
          <p:nvPr/>
        </p:nvSpPr>
        <p:spPr bwMode="auto">
          <a:xfrm>
            <a:off x="7369788" y="5385800"/>
            <a:ext cx="370936" cy="274504"/>
          </a:xfrm>
          <a:prstGeom prst="ellipse">
            <a:avLst/>
          </a:prstGeom>
          <a:noFill/>
          <a:ln w="254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1302" y="4561845"/>
            <a:ext cx="6120000" cy="16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01636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C40EF46E-5F75-4197-8322-BC407ED99852}" type="slidenum">
              <a:rPr lang="it-IT" altLang="it-IT" sz="1200" smtClean="0"/>
              <a:pPr/>
              <a:t>36</a:t>
            </a:fld>
            <a:endParaRPr lang="it-IT" altLang="it-IT" sz="1200" smtClean="0"/>
          </a:p>
        </p:txBody>
      </p:sp>
      <p:sp>
        <p:nvSpPr>
          <p:cNvPr id="9" name="Rectangle 3"/>
          <p:cNvSpPr txBox="1">
            <a:spLocks noChangeArrowheads="1"/>
          </p:cNvSpPr>
          <p:nvPr/>
        </p:nvSpPr>
        <p:spPr bwMode="auto">
          <a:xfrm>
            <a:off x="617690" y="1259458"/>
            <a:ext cx="7867651" cy="5193102"/>
          </a:xfrm>
          <a:prstGeom prst="rect">
            <a:avLst/>
          </a:prstGeom>
          <a:noFill/>
          <a:ln>
            <a:noFill/>
          </a:ln>
          <a:extLst>
            <a:ext uri="{FAA26D3D-D897-4be2-8F04-BA451C77F1D7}"/>
          </a:extLst>
        </p:spPr>
        <p:txBody>
          <a:bodyPr/>
          <a:lstStyle>
            <a:lvl1pPr>
              <a:spcBef>
                <a:spcPct val="20000"/>
              </a:spcBef>
              <a:buChar char="•"/>
              <a:defRPr sz="2800">
                <a:solidFill>
                  <a:schemeClr val="tx1"/>
                </a:solidFill>
                <a:latin typeface="Arial" panose="020B0604020202020204" pitchFamily="34" charset="0"/>
                <a:ea typeface="ヒラギノ角ゴ Pro W3" charset="-128"/>
              </a:defRPr>
            </a:lvl1pPr>
            <a:lvl2pPr marL="742950" indent="-285750">
              <a:spcBef>
                <a:spcPct val="20000"/>
              </a:spcBef>
              <a:buChar char="–"/>
              <a:defRPr sz="2400">
                <a:solidFill>
                  <a:schemeClr val="tx1"/>
                </a:solidFill>
                <a:latin typeface="Arial" panose="020B0604020202020204" pitchFamily="34" charset="0"/>
                <a:ea typeface="ヒラギノ角ゴ Pro W3" charset="-128"/>
              </a:defRPr>
            </a:lvl2pPr>
            <a:lvl3pPr marL="1143000" indent="-228600">
              <a:spcBef>
                <a:spcPct val="20000"/>
              </a:spcBef>
              <a:buChar char="•"/>
              <a:defRPr sz="2000">
                <a:solidFill>
                  <a:schemeClr val="tx1"/>
                </a:solidFill>
                <a:latin typeface="Arial" panose="020B0604020202020204" pitchFamily="34" charset="0"/>
                <a:ea typeface="ヒラギノ角ゴ Pro W3" charset="-128"/>
              </a:defRPr>
            </a:lvl3pPr>
            <a:lvl4pPr marL="1600200" indent="-228600">
              <a:spcBef>
                <a:spcPct val="20000"/>
              </a:spcBef>
              <a:buChar char="–"/>
              <a:defRPr>
                <a:solidFill>
                  <a:schemeClr val="tx1"/>
                </a:solidFill>
                <a:latin typeface="Arial" panose="020B0604020202020204" pitchFamily="34" charset="0"/>
                <a:ea typeface="ヒラギノ角ゴ Pro W3" charset="-128"/>
              </a:defRPr>
            </a:lvl4pPr>
            <a:lvl5pPr marL="2057400" indent="-228600">
              <a:spcBef>
                <a:spcPct val="20000"/>
              </a:spcBef>
              <a:buChar char="»"/>
              <a:defRPr>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9pPr>
          </a:lstStyle>
          <a:p>
            <a:pPr marL="180975" indent="-180975" algn="just" eaLnBrk="0" hangingPunct="0">
              <a:lnSpc>
                <a:spcPct val="114000"/>
              </a:lnSpc>
              <a:spcBef>
                <a:spcPts val="600"/>
              </a:spcBef>
              <a:buClr>
                <a:srgbClr val="005E7D"/>
              </a:buClr>
              <a:defRPr/>
            </a:pPr>
            <a:r>
              <a:rPr lang="it-IT" altLang="it-IT" sz="1800" b="1" dirty="0">
                <a:solidFill>
                  <a:srgbClr val="000000"/>
                </a:solidFill>
                <a:latin typeface="Arial Narrow" panose="020B0606020202030204" pitchFamily="34" charset="0"/>
              </a:rPr>
              <a:t>R</a:t>
            </a:r>
            <a:r>
              <a:rPr lang="it-IT" altLang="it-IT" sz="1800" b="1" dirty="0" smtClean="0">
                <a:solidFill>
                  <a:srgbClr val="000000"/>
                </a:solidFill>
                <a:latin typeface="Arial Narrow" panose="020B0606020202030204" pitchFamily="34" charset="0"/>
              </a:rPr>
              <a:t>iduzione </a:t>
            </a:r>
            <a:r>
              <a:rPr lang="it-IT" altLang="it-IT" sz="1800" b="1" dirty="0">
                <a:solidFill>
                  <a:srgbClr val="000000"/>
                </a:solidFill>
                <a:latin typeface="Arial Narrow" panose="020B0606020202030204" pitchFamily="34" charset="0"/>
              </a:rPr>
              <a:t>del </a:t>
            </a:r>
            <a:r>
              <a:rPr lang="it-IT" altLang="it-IT" sz="1800" b="1" dirty="0" smtClean="0">
                <a:solidFill>
                  <a:srgbClr val="000000"/>
                </a:solidFill>
                <a:latin typeface="Arial Narrow" panose="020B0606020202030204" pitchFamily="34" charset="0"/>
              </a:rPr>
              <a:t>F</a:t>
            </a:r>
            <a:r>
              <a:rPr lang="it-IT" altLang="it-IT" sz="1800" b="1" cap="all" dirty="0" smtClean="0">
                <a:solidFill>
                  <a:srgbClr val="000000"/>
                </a:solidFill>
                <a:latin typeface="Arial Narrow" panose="020B0606020202030204" pitchFamily="34" charset="0"/>
              </a:rPr>
              <a:t>s</a:t>
            </a:r>
            <a:r>
              <a:rPr lang="it-IT" altLang="it-IT" sz="1800" b="1" cap="all" dirty="0">
                <a:solidFill>
                  <a:srgbClr val="000000"/>
                </a:solidFill>
                <a:latin typeface="Arial Narrow" panose="020B0606020202030204" pitchFamily="34" charset="0"/>
              </a:rPr>
              <a:t>c</a:t>
            </a:r>
            <a:r>
              <a:rPr lang="it-IT" altLang="it-IT" sz="1800" dirty="0" smtClean="0">
                <a:solidFill>
                  <a:srgbClr val="000000"/>
                </a:solidFill>
                <a:latin typeface="Arial Narrow" panose="020B0606020202030204" pitchFamily="34" charset="0"/>
              </a:rPr>
              <a:t> </a:t>
            </a:r>
            <a:r>
              <a:rPr lang="it-IT" altLang="it-IT" sz="1800" dirty="0">
                <a:solidFill>
                  <a:srgbClr val="000000"/>
                </a:solidFill>
                <a:latin typeface="Arial Narrow" panose="020B0606020202030204" pitchFamily="34" charset="0"/>
              </a:rPr>
              <a:t>in misura pari all'importo </a:t>
            </a:r>
            <a:r>
              <a:rPr lang="it-IT" altLang="it-IT" sz="1800" dirty="0" smtClean="0">
                <a:solidFill>
                  <a:srgbClr val="000000"/>
                </a:solidFill>
                <a:latin typeface="Arial Narrow" panose="020B0606020202030204" pitchFamily="34" charset="0"/>
              </a:rPr>
              <a:t>dello </a:t>
            </a:r>
            <a:r>
              <a:rPr lang="it-IT" altLang="it-IT" sz="1800" dirty="0">
                <a:solidFill>
                  <a:srgbClr val="000000"/>
                </a:solidFill>
                <a:latin typeface="Arial Narrow" panose="020B0606020202030204" pitchFamily="34" charset="0"/>
              </a:rPr>
              <a:t>scostamento </a:t>
            </a:r>
            <a:r>
              <a:rPr lang="it-IT" altLang="it-IT" sz="1800" dirty="0" smtClean="0">
                <a:solidFill>
                  <a:srgbClr val="000000"/>
                </a:solidFill>
                <a:latin typeface="Arial Narrow" panose="020B0606020202030204" pitchFamily="34" charset="0"/>
              </a:rPr>
              <a:t>registrato, da effettuarsi </a:t>
            </a:r>
            <a:r>
              <a:rPr lang="it-IT" altLang="it-IT" sz="1800" b="1" dirty="0">
                <a:solidFill>
                  <a:srgbClr val="000000"/>
                </a:solidFill>
                <a:latin typeface="Arial Narrow" panose="020B0606020202030204" pitchFamily="34" charset="0"/>
              </a:rPr>
              <a:t>in quote costanti </a:t>
            </a:r>
            <a:r>
              <a:rPr lang="it-IT" altLang="it-IT" sz="1800" dirty="0" smtClean="0">
                <a:solidFill>
                  <a:srgbClr val="000000"/>
                </a:solidFill>
                <a:latin typeface="Arial Narrow" panose="020B0606020202030204" pitchFamily="34" charset="0"/>
              </a:rPr>
              <a:t>nel </a:t>
            </a:r>
            <a:r>
              <a:rPr lang="it-IT" altLang="it-IT" sz="1800" b="1" dirty="0">
                <a:solidFill>
                  <a:srgbClr val="000000"/>
                </a:solidFill>
                <a:latin typeface="Arial Narrow" panose="020B0606020202030204" pitchFamily="34" charset="0"/>
              </a:rPr>
              <a:t>triennio successivo </a:t>
            </a:r>
            <a:r>
              <a:rPr lang="it-IT" altLang="it-IT" sz="1800" dirty="0">
                <a:solidFill>
                  <a:srgbClr val="000000"/>
                </a:solidFill>
                <a:latin typeface="Arial Narrow" panose="020B0606020202030204" pitchFamily="34" charset="0"/>
              </a:rPr>
              <a:t>a quello di </a:t>
            </a:r>
            <a:r>
              <a:rPr lang="it-IT" altLang="it-IT" sz="1800" dirty="0" smtClean="0">
                <a:solidFill>
                  <a:srgbClr val="000000"/>
                </a:solidFill>
                <a:latin typeface="Arial Narrow" panose="020B0606020202030204" pitchFamily="34" charset="0"/>
              </a:rPr>
              <a:t>inadempienza </a:t>
            </a:r>
            <a:r>
              <a:rPr lang="it-IT" altLang="it-IT" sz="1800" b="1" dirty="0" smtClean="0">
                <a:solidFill>
                  <a:srgbClr val="000000"/>
                </a:solidFill>
                <a:latin typeface="Arial Narrow" panose="020B0606020202030204" pitchFamily="34" charset="0"/>
              </a:rPr>
              <a:t>(co. 475 lett. a)</a:t>
            </a:r>
            <a:endParaRPr lang="it-IT" altLang="it-IT" sz="1800" b="1" dirty="0">
              <a:solidFill>
                <a:srgbClr val="000000"/>
              </a:solidFill>
              <a:latin typeface="Arial Narrow" panose="020B0606020202030204" pitchFamily="34" charset="0"/>
            </a:endParaRPr>
          </a:p>
          <a:p>
            <a:pPr marL="180975" indent="-180975" algn="just">
              <a:lnSpc>
                <a:spcPct val="114000"/>
              </a:lnSpc>
              <a:spcBef>
                <a:spcPts val="1200"/>
              </a:spcBef>
              <a:buClr>
                <a:srgbClr val="005E7D"/>
              </a:buClr>
              <a:defRPr/>
            </a:pPr>
            <a:r>
              <a:rPr lang="it-IT" altLang="it-IT" sz="1800" dirty="0">
                <a:solidFill>
                  <a:srgbClr val="000000"/>
                </a:solidFill>
                <a:latin typeface="Arial Narrow" panose="020B0606020202030204" pitchFamily="34" charset="0"/>
              </a:rPr>
              <a:t>D</a:t>
            </a:r>
            <a:r>
              <a:rPr lang="it-IT" altLang="it-IT" sz="1800" dirty="0" smtClean="0">
                <a:solidFill>
                  <a:srgbClr val="000000"/>
                </a:solidFill>
                <a:latin typeface="Arial Narrow" panose="020B0606020202030204" pitchFamily="34" charset="0"/>
              </a:rPr>
              <a:t>ivieto </a:t>
            </a:r>
            <a:r>
              <a:rPr lang="it-IT" altLang="it-IT" sz="1800" dirty="0">
                <a:solidFill>
                  <a:srgbClr val="000000"/>
                </a:solidFill>
                <a:latin typeface="Arial Narrow" panose="020B0606020202030204" pitchFamily="34" charset="0"/>
              </a:rPr>
              <a:t>di impegnare spese correnti in misura superiore all'importo dei corrispondenti impegni dell'anno precedente ridotti </a:t>
            </a:r>
            <a:r>
              <a:rPr lang="it-IT" altLang="it-IT" sz="1800" dirty="0" smtClean="0">
                <a:solidFill>
                  <a:srgbClr val="000000"/>
                </a:solidFill>
                <a:latin typeface="Arial Narrow" panose="020B0606020202030204" pitchFamily="34" charset="0"/>
              </a:rPr>
              <a:t>dell’1</a:t>
            </a:r>
            <a:r>
              <a:rPr lang="it-IT" altLang="it-IT" sz="1800" dirty="0">
                <a:solidFill>
                  <a:srgbClr val="000000"/>
                </a:solidFill>
                <a:latin typeface="Arial Narrow" panose="020B0606020202030204" pitchFamily="34" charset="0"/>
              </a:rPr>
              <a:t>% </a:t>
            </a:r>
            <a:r>
              <a:rPr lang="it-IT" altLang="it-IT" sz="1800" b="1" dirty="0">
                <a:solidFill>
                  <a:srgbClr val="000000"/>
                </a:solidFill>
                <a:latin typeface="Arial Narrow" panose="020B0606020202030204" pitchFamily="34" charset="0"/>
              </a:rPr>
              <a:t>(co. 475 lett. </a:t>
            </a:r>
            <a:r>
              <a:rPr lang="it-IT" altLang="it-IT" sz="1800" b="1" dirty="0" smtClean="0">
                <a:solidFill>
                  <a:srgbClr val="000000"/>
                </a:solidFill>
                <a:latin typeface="Arial Narrow" panose="020B0606020202030204" pitchFamily="34" charset="0"/>
              </a:rPr>
              <a:t>c)</a:t>
            </a: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ea typeface="ヒラギノ角ゴ Pro W3"/>
              </a:rPr>
              <a:t>con riferimento agli impegni riguardanti le funzioni esercitate in entrambi gli esercizi</a:t>
            </a: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ea typeface="ヒラギノ角ゴ Pro W3"/>
              </a:rPr>
              <a:t>al netto dei rimborsi allo Stato effettuati come contributo alla finanza pubblica </a:t>
            </a:r>
          </a:p>
          <a:p>
            <a:pPr marL="180975" indent="-180975" algn="just">
              <a:lnSpc>
                <a:spcPct val="114000"/>
              </a:lnSpc>
              <a:spcBef>
                <a:spcPts val="1200"/>
              </a:spcBef>
              <a:buClr>
                <a:srgbClr val="005E7D"/>
              </a:buClr>
              <a:defRPr/>
            </a:pPr>
            <a:r>
              <a:rPr lang="it-IT" altLang="it-IT" sz="1800" dirty="0">
                <a:solidFill>
                  <a:srgbClr val="000000"/>
                </a:solidFill>
                <a:latin typeface="Arial Narrow" panose="020B0606020202030204" pitchFamily="34" charset="0"/>
              </a:rPr>
              <a:t>D</a:t>
            </a:r>
            <a:r>
              <a:rPr lang="it-IT" altLang="it-IT" sz="1800" dirty="0" smtClean="0">
                <a:solidFill>
                  <a:srgbClr val="000000"/>
                </a:solidFill>
                <a:latin typeface="Arial Narrow" panose="020B0606020202030204" pitchFamily="34" charset="0"/>
              </a:rPr>
              <a:t>ivieto </a:t>
            </a:r>
            <a:r>
              <a:rPr lang="it-IT" altLang="it-IT" sz="1800" dirty="0">
                <a:solidFill>
                  <a:srgbClr val="000000"/>
                </a:solidFill>
                <a:latin typeface="Arial Narrow" panose="020B0606020202030204" pitchFamily="34" charset="0"/>
              </a:rPr>
              <a:t>di ricorrere al debito per gli investimenti </a:t>
            </a:r>
            <a:r>
              <a:rPr lang="it-IT" altLang="it-IT" sz="1800" b="1" dirty="0">
                <a:solidFill>
                  <a:srgbClr val="000000"/>
                </a:solidFill>
                <a:latin typeface="Arial Narrow" panose="020B0606020202030204" pitchFamily="34" charset="0"/>
              </a:rPr>
              <a:t>(co. 475 lett. </a:t>
            </a:r>
            <a:r>
              <a:rPr lang="it-IT" altLang="it-IT" sz="1800" b="1" dirty="0" smtClean="0">
                <a:solidFill>
                  <a:srgbClr val="000000"/>
                </a:solidFill>
                <a:latin typeface="Arial Narrow" panose="020B0606020202030204" pitchFamily="34" charset="0"/>
              </a:rPr>
              <a:t>d)</a:t>
            </a:r>
            <a:endParaRPr lang="it-IT" altLang="it-IT" sz="1800" b="1" dirty="0">
              <a:solidFill>
                <a:srgbClr val="000000"/>
              </a:solidFill>
              <a:latin typeface="Arial Narrow" panose="020B0606020202030204" pitchFamily="34" charset="0"/>
            </a:endParaRPr>
          </a:p>
          <a:p>
            <a:pPr marL="180975" indent="-180975" algn="just">
              <a:lnSpc>
                <a:spcPct val="114000"/>
              </a:lnSpc>
              <a:spcBef>
                <a:spcPts val="1200"/>
              </a:spcBef>
              <a:buClr>
                <a:srgbClr val="005E7D"/>
              </a:buClr>
              <a:defRPr/>
            </a:pPr>
            <a:r>
              <a:rPr lang="it-IT" altLang="it-IT" sz="1800" dirty="0">
                <a:solidFill>
                  <a:srgbClr val="000000"/>
                </a:solidFill>
                <a:latin typeface="Arial Narrow" panose="020B0606020202030204" pitchFamily="34" charset="0"/>
              </a:rPr>
              <a:t>D</a:t>
            </a:r>
            <a:r>
              <a:rPr lang="it-IT" altLang="it-IT" sz="1800" dirty="0" smtClean="0">
                <a:solidFill>
                  <a:srgbClr val="000000"/>
                </a:solidFill>
                <a:latin typeface="Arial Narrow" panose="020B0606020202030204" pitchFamily="34" charset="0"/>
              </a:rPr>
              <a:t>ivieto </a:t>
            </a:r>
            <a:r>
              <a:rPr lang="it-IT" altLang="it-IT" sz="1800" dirty="0">
                <a:solidFill>
                  <a:srgbClr val="000000"/>
                </a:solidFill>
                <a:latin typeface="Arial Narrow" panose="020B0606020202030204" pitchFamily="34" charset="0"/>
              </a:rPr>
              <a:t>di assunzioni di personale a qualsiasi titolo </a:t>
            </a:r>
            <a:r>
              <a:rPr lang="it-IT" altLang="it-IT" sz="1800" b="1" dirty="0">
                <a:solidFill>
                  <a:srgbClr val="000000"/>
                </a:solidFill>
                <a:latin typeface="Arial Narrow" panose="020B0606020202030204" pitchFamily="34" charset="0"/>
              </a:rPr>
              <a:t>(co. 475 lett. </a:t>
            </a:r>
            <a:r>
              <a:rPr lang="it-IT" altLang="it-IT" sz="1800" b="1" dirty="0" smtClean="0">
                <a:solidFill>
                  <a:srgbClr val="000000"/>
                </a:solidFill>
                <a:latin typeface="Arial Narrow" panose="020B0606020202030204" pitchFamily="34" charset="0"/>
              </a:rPr>
              <a:t>e)</a:t>
            </a: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800" dirty="0" smtClean="0">
                <a:solidFill>
                  <a:srgbClr val="000000"/>
                </a:solidFill>
                <a:latin typeface="Arial Narrow" panose="020B0606020202030204" pitchFamily="34" charset="0"/>
                <a:ea typeface="ヒラギノ角ゴ Pro W3"/>
              </a:rPr>
              <a:t>ma sono ammessi i contratti fino </a:t>
            </a:r>
            <a:r>
              <a:rPr lang="it-IT" altLang="it-IT" sz="1800" dirty="0">
                <a:solidFill>
                  <a:srgbClr val="000000"/>
                </a:solidFill>
                <a:latin typeface="Arial Narrow" panose="020B0606020202030204" pitchFamily="34" charset="0"/>
                <a:ea typeface="ヒラギノ角ゴ Pro W3"/>
              </a:rPr>
              <a:t>al 31 dicembre </a:t>
            </a:r>
            <a:r>
              <a:rPr lang="it-IT" altLang="it-IT" sz="1800" dirty="0" smtClean="0">
                <a:solidFill>
                  <a:srgbClr val="000000"/>
                </a:solidFill>
                <a:latin typeface="Arial Narrow" panose="020B0606020202030204" pitchFamily="34" charset="0"/>
                <a:ea typeface="ヒラギノ角ゴ Pro W3"/>
              </a:rPr>
              <a:t>dello stesso esercizio</a:t>
            </a:r>
            <a:r>
              <a:rPr lang="it-IT" altLang="it-IT" sz="1800" dirty="0">
                <a:solidFill>
                  <a:srgbClr val="000000"/>
                </a:solidFill>
                <a:latin typeface="Arial Narrow" panose="020B0606020202030204" pitchFamily="34" charset="0"/>
                <a:ea typeface="ヒラギノ角ゴ Pro W3"/>
              </a:rPr>
              <a:t>, </a:t>
            </a:r>
            <a:r>
              <a:rPr lang="it-IT" altLang="it-IT" sz="1800" dirty="0" smtClean="0">
                <a:solidFill>
                  <a:srgbClr val="000000"/>
                </a:solidFill>
                <a:latin typeface="Arial Narrow" panose="020B0606020202030204" pitchFamily="34" charset="0"/>
                <a:ea typeface="ヒラギノ角ゴ Pro W3"/>
              </a:rPr>
              <a:t>per le </a:t>
            </a:r>
            <a:r>
              <a:rPr lang="it-IT" altLang="it-IT" sz="1800" dirty="0">
                <a:solidFill>
                  <a:srgbClr val="000000"/>
                </a:solidFill>
                <a:latin typeface="Arial Narrow" panose="020B0606020202030204" pitchFamily="34" charset="0"/>
                <a:ea typeface="ヒラギノ角ゴ Pro W3"/>
              </a:rPr>
              <a:t>funzioni di protezione civile, polizia locale, istruzione pubblica e sociale</a:t>
            </a: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ea typeface="ヒラギノ角ゴ Pro W3"/>
              </a:rPr>
              <a:t>r</a:t>
            </a:r>
            <a:r>
              <a:rPr lang="it-IT" altLang="it-IT" sz="1800" dirty="0" smtClean="0">
                <a:solidFill>
                  <a:srgbClr val="000000"/>
                </a:solidFill>
                <a:latin typeface="Arial Narrow" panose="020B0606020202030204" pitchFamily="34" charset="0"/>
                <a:ea typeface="ヒラギノ角ゴ Pro W3"/>
              </a:rPr>
              <a:t>estano ovviamente in vigore i </a:t>
            </a:r>
            <a:r>
              <a:rPr lang="it-IT" altLang="it-IT" sz="1800" dirty="0">
                <a:solidFill>
                  <a:srgbClr val="000000"/>
                </a:solidFill>
                <a:latin typeface="Arial Narrow" panose="020B0606020202030204" pitchFamily="34" charset="0"/>
                <a:ea typeface="ヒラギノ角ゴ Pro W3"/>
              </a:rPr>
              <a:t>limiti vigenti per le assunzioni a tempo </a:t>
            </a:r>
            <a:r>
              <a:rPr lang="it-IT" altLang="it-IT" sz="1800" dirty="0" smtClean="0">
                <a:solidFill>
                  <a:srgbClr val="000000"/>
                </a:solidFill>
                <a:latin typeface="Arial Narrow" panose="020B0606020202030204" pitchFamily="34" charset="0"/>
                <a:ea typeface="ヒラギノ角ゴ Pro W3"/>
              </a:rPr>
              <a:t>determinato</a:t>
            </a:r>
            <a:endParaRPr lang="it-IT" altLang="it-IT" sz="1800" dirty="0">
              <a:solidFill>
                <a:srgbClr val="000000"/>
              </a:solidFill>
              <a:latin typeface="Arial Narrow" panose="020B0606020202030204" pitchFamily="34" charset="0"/>
              <a:ea typeface="ヒラギノ角ゴ Pro W3"/>
            </a:endParaRPr>
          </a:p>
          <a:p>
            <a:pPr marL="180975" indent="-180975" algn="just">
              <a:lnSpc>
                <a:spcPct val="114000"/>
              </a:lnSpc>
              <a:spcBef>
                <a:spcPts val="1200"/>
              </a:spcBef>
              <a:buClr>
                <a:srgbClr val="005E7D"/>
              </a:buClr>
              <a:defRPr/>
            </a:pPr>
            <a:r>
              <a:rPr lang="it-IT" altLang="it-IT" sz="1800" dirty="0" smtClean="0">
                <a:solidFill>
                  <a:srgbClr val="000000"/>
                </a:solidFill>
                <a:latin typeface="Arial Narrow" panose="020B0606020202030204" pitchFamily="34" charset="0"/>
              </a:rPr>
              <a:t>Nel bilancio </a:t>
            </a:r>
            <a:r>
              <a:rPr lang="it-IT" altLang="it-IT" sz="1800" dirty="0">
                <a:solidFill>
                  <a:srgbClr val="000000"/>
                </a:solidFill>
                <a:latin typeface="Arial Narrow" panose="020B0606020202030204" pitchFamily="34" charset="0"/>
              </a:rPr>
              <a:t>dell’ente </a:t>
            </a:r>
            <a:r>
              <a:rPr lang="it-IT" altLang="it-IT" sz="1800" dirty="0" smtClean="0">
                <a:solidFill>
                  <a:srgbClr val="000000"/>
                </a:solidFill>
                <a:latin typeface="Arial Narrow" panose="020B0606020202030204" pitchFamily="34" charset="0"/>
              </a:rPr>
              <a:t>confluisce il </a:t>
            </a:r>
            <a:r>
              <a:rPr lang="it-IT" altLang="it-IT" sz="1800" dirty="0">
                <a:solidFill>
                  <a:srgbClr val="000000"/>
                </a:solidFill>
                <a:latin typeface="Arial Narrow" panose="020B0606020202030204" pitchFamily="34" charset="0"/>
              </a:rPr>
              <a:t>30% delle indennità di funzione e dei gettoni di presenza spettanti </a:t>
            </a:r>
            <a:r>
              <a:rPr lang="it-IT" altLang="it-IT" sz="1800" dirty="0" smtClean="0">
                <a:solidFill>
                  <a:srgbClr val="000000"/>
                </a:solidFill>
                <a:latin typeface="Arial Narrow" panose="020B0606020202030204" pitchFamily="34" charset="0"/>
              </a:rPr>
              <a:t>agli </a:t>
            </a:r>
            <a:r>
              <a:rPr lang="it-IT" altLang="it-IT" sz="1800" dirty="0">
                <a:solidFill>
                  <a:srgbClr val="000000"/>
                </a:solidFill>
                <a:latin typeface="Arial Narrow" panose="020B0606020202030204" pitchFamily="34" charset="0"/>
              </a:rPr>
              <a:t>amministratori in carica nell’esercizio della violazione </a:t>
            </a:r>
            <a:r>
              <a:rPr lang="it-IT" altLang="it-IT" sz="1800" b="1" dirty="0">
                <a:solidFill>
                  <a:srgbClr val="000000"/>
                </a:solidFill>
                <a:latin typeface="Arial Narrow" panose="020B0606020202030204" pitchFamily="34" charset="0"/>
              </a:rPr>
              <a:t>(co. 475 lett. </a:t>
            </a:r>
            <a:r>
              <a:rPr lang="it-IT" altLang="it-IT" sz="1800" b="1" dirty="0" smtClean="0">
                <a:solidFill>
                  <a:srgbClr val="000000"/>
                </a:solidFill>
                <a:latin typeface="Arial Narrow" panose="020B0606020202030204" pitchFamily="34" charset="0"/>
              </a:rPr>
              <a:t>f)</a:t>
            </a:r>
            <a:endParaRPr lang="it-IT" altLang="it-IT" sz="1800" b="1" dirty="0">
              <a:solidFill>
                <a:srgbClr val="000000"/>
              </a:solidFill>
              <a:latin typeface="Arial Narrow" panose="020B0606020202030204" pitchFamily="34" charset="0"/>
            </a:endParaRPr>
          </a:p>
        </p:txBody>
      </p:sp>
      <p:sp>
        <p:nvSpPr>
          <p:cNvPr id="16388" name="Rectangle 2"/>
          <p:cNvSpPr>
            <a:spLocks noGrp="1" noChangeArrowheads="1"/>
          </p:cNvSpPr>
          <p:nvPr>
            <p:ph type="title"/>
          </p:nvPr>
        </p:nvSpPr>
        <p:spPr>
          <a:xfrm>
            <a:off x="576626" y="502970"/>
            <a:ext cx="7958137" cy="519113"/>
          </a:xfrm>
        </p:spPr>
        <p:txBody>
          <a:bodyPr/>
          <a:lstStyle/>
          <a:p>
            <a:pPr eaLnBrk="1" hangingPunct="1"/>
            <a:r>
              <a:rPr lang="it-IT" altLang="it-IT" sz="2600" dirty="0" smtClean="0">
                <a:latin typeface="Arial" pitchFamily="34" charset="0"/>
              </a:rPr>
              <a:t>Focus sulle sanzioni per il triennio 2017-2019</a:t>
            </a:r>
          </a:p>
        </p:txBody>
      </p:sp>
    </p:spTree>
    <p:extLst>
      <p:ext uri="{BB962C8B-B14F-4D97-AF65-F5344CB8AC3E}">
        <p14:creationId xmlns:p14="http://schemas.microsoft.com/office/powerpoint/2010/main" val="24948579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6B21CB50-98B1-4564-9E58-E9130B0B4A6D}" type="slidenum">
              <a:rPr lang="it-IT" altLang="it-IT" sz="1200" smtClean="0"/>
              <a:pPr/>
              <a:t>37</a:t>
            </a:fld>
            <a:endParaRPr lang="it-IT" altLang="it-IT" sz="1200" dirty="0" smtClean="0"/>
          </a:p>
        </p:txBody>
      </p:sp>
      <p:sp>
        <p:nvSpPr>
          <p:cNvPr id="17411" name="Rectangle 3"/>
          <p:cNvSpPr txBox="1">
            <a:spLocks noChangeArrowheads="1"/>
          </p:cNvSpPr>
          <p:nvPr/>
        </p:nvSpPr>
        <p:spPr bwMode="auto">
          <a:xfrm>
            <a:off x="671514" y="1350962"/>
            <a:ext cx="7918449" cy="494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pPr marL="180000" indent="-180000" algn="just">
              <a:lnSpc>
                <a:spcPct val="114000"/>
              </a:lnSpc>
              <a:spcBef>
                <a:spcPts val="1800"/>
              </a:spcBef>
              <a:buClr>
                <a:srgbClr val="005E7D"/>
              </a:buClr>
              <a:buFont typeface="Arial" panose="020B0604020202020204" pitchFamily="34" charset="0"/>
              <a:buChar char="•"/>
            </a:pPr>
            <a:r>
              <a:rPr lang="it-IT" altLang="it-IT" sz="1800" dirty="0">
                <a:solidFill>
                  <a:srgbClr val="000000"/>
                </a:solidFill>
                <a:latin typeface="Arial Narrow" panose="020B0606020202030204" pitchFamily="34" charset="0"/>
                <a:cs typeface="Arial" pitchFamily="34" charset="0"/>
              </a:rPr>
              <a:t>In caso di </a:t>
            </a:r>
            <a:r>
              <a:rPr lang="it-IT" altLang="it-IT" sz="1800" b="1" dirty="0">
                <a:solidFill>
                  <a:srgbClr val="000000"/>
                </a:solidFill>
                <a:latin typeface="Arial Narrow" panose="020B0606020202030204" pitchFamily="34" charset="0"/>
                <a:cs typeface="Arial" pitchFamily="34" charset="0"/>
              </a:rPr>
              <a:t>mancato rispetto del saldo per un importo inferiore al 3%</a:t>
            </a:r>
            <a:r>
              <a:rPr lang="it-IT" altLang="it-IT" sz="1800" dirty="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delle </a:t>
            </a:r>
            <a:r>
              <a:rPr lang="it-IT" altLang="it-IT" sz="1800" dirty="0">
                <a:solidFill>
                  <a:srgbClr val="000000"/>
                </a:solidFill>
                <a:latin typeface="Arial Narrow" panose="020B0606020202030204" pitchFamily="34" charset="0"/>
                <a:cs typeface="Arial" pitchFamily="34" charset="0"/>
              </a:rPr>
              <a:t>entrate </a:t>
            </a:r>
            <a:r>
              <a:rPr lang="it-IT" altLang="it-IT" sz="1800" dirty="0" smtClean="0">
                <a:solidFill>
                  <a:srgbClr val="000000"/>
                </a:solidFill>
                <a:latin typeface="Arial Narrow" panose="020B0606020202030204" pitchFamily="34" charset="0"/>
                <a:cs typeface="Arial" pitchFamily="34" charset="0"/>
              </a:rPr>
              <a:t>finali accertate </a:t>
            </a:r>
            <a:r>
              <a:rPr lang="it-IT" altLang="it-IT" sz="1800" b="1" dirty="0" smtClean="0">
                <a:solidFill>
                  <a:srgbClr val="000000"/>
                </a:solidFill>
                <a:latin typeface="Arial Narrow" panose="020B0606020202030204" pitchFamily="34" charset="0"/>
                <a:cs typeface="Arial" pitchFamily="34" charset="0"/>
              </a:rPr>
              <a:t>(co. 476)</a:t>
            </a:r>
            <a:r>
              <a:rPr lang="it-IT" altLang="it-IT" sz="1800" dirty="0" smtClean="0">
                <a:solidFill>
                  <a:srgbClr val="000000"/>
                </a:solidFill>
                <a:latin typeface="Arial Narrow" panose="020B0606020202030204" pitchFamily="34" charset="0"/>
                <a:cs typeface="Arial" pitchFamily="34" charset="0"/>
              </a:rPr>
              <a:t>: </a:t>
            </a:r>
            <a:endParaRPr lang="it-IT" altLang="it-IT" sz="1800" dirty="0">
              <a:solidFill>
                <a:srgbClr val="000000"/>
              </a:solidFill>
              <a:latin typeface="Arial Narrow" panose="020B0606020202030204" pitchFamily="34" charset="0"/>
              <a:cs typeface="Arial" pitchFamily="34" charset="0"/>
            </a:endParaRPr>
          </a:p>
          <a:p>
            <a:pPr marL="714375" indent="-341313" algn="just">
              <a:lnSpc>
                <a:spcPct val="114000"/>
              </a:lnSpc>
              <a:spcBef>
                <a:spcPts val="12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il limite agli impegni di parte corrente è pari all'importo dei corrispondenti impegni </a:t>
            </a:r>
            <a:r>
              <a:rPr lang="it-IT" altLang="it-IT" sz="1800" dirty="0" smtClean="0">
                <a:solidFill>
                  <a:srgbClr val="000000"/>
                </a:solidFill>
                <a:latin typeface="Arial Narrow" panose="020B0606020202030204" pitchFamily="34" charset="0"/>
                <a:cs typeface="Arial" pitchFamily="34" charset="0"/>
              </a:rPr>
              <a:t>    dell'anno precedente </a:t>
            </a:r>
            <a:r>
              <a:rPr lang="it-IT" altLang="it-IT" sz="1800" b="1" i="1" dirty="0" smtClean="0">
                <a:solidFill>
                  <a:srgbClr val="000000"/>
                </a:solidFill>
                <a:latin typeface="Arial Narrow" panose="020B0606020202030204" pitchFamily="34" charset="0"/>
                <a:cs typeface="Arial" pitchFamily="34" charset="0"/>
              </a:rPr>
              <a:t>(cfr. lett. c) co. 13)</a:t>
            </a:r>
            <a:endParaRPr lang="it-IT" altLang="it-IT" sz="1800" b="1" i="1" dirty="0">
              <a:solidFill>
                <a:srgbClr val="000000"/>
              </a:solidFill>
              <a:latin typeface="Arial Narrow" panose="020B0606020202030204" pitchFamily="34" charset="0"/>
              <a:cs typeface="Arial" pitchFamily="34" charset="0"/>
            </a:endParaRPr>
          </a:p>
          <a:p>
            <a:pPr marL="714375" indent="-341313" algn="just">
              <a:lnSpc>
                <a:spcPct val="114000"/>
              </a:lnSpc>
              <a:spcBef>
                <a:spcPts val="12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il divieto di assumere è riferito </a:t>
            </a:r>
            <a:r>
              <a:rPr lang="it-IT" altLang="it-IT" sz="1800" dirty="0" smtClean="0">
                <a:solidFill>
                  <a:srgbClr val="000000"/>
                </a:solidFill>
                <a:latin typeface="Arial Narrow" panose="020B0606020202030204" pitchFamily="34" charset="0"/>
                <a:cs typeface="Arial" pitchFamily="34" charset="0"/>
              </a:rPr>
              <a:t>solo e soltanto alle assunzioni </a:t>
            </a:r>
            <a:r>
              <a:rPr lang="it-IT" altLang="it-IT" sz="1800" dirty="0">
                <a:solidFill>
                  <a:srgbClr val="000000"/>
                </a:solidFill>
                <a:latin typeface="Arial Narrow" panose="020B0606020202030204" pitchFamily="34" charset="0"/>
                <a:cs typeface="Arial" pitchFamily="34" charset="0"/>
              </a:rPr>
              <a:t>di personale a tempo indeterminato </a:t>
            </a:r>
            <a:r>
              <a:rPr lang="it-IT" altLang="it-IT" sz="1800" b="1" i="1" dirty="0">
                <a:solidFill>
                  <a:srgbClr val="000000"/>
                </a:solidFill>
                <a:latin typeface="Arial Narrow" panose="020B0606020202030204" pitchFamily="34" charset="0"/>
                <a:cs typeface="Arial" pitchFamily="34" charset="0"/>
              </a:rPr>
              <a:t>(cfr. lett. </a:t>
            </a:r>
            <a:r>
              <a:rPr lang="it-IT" altLang="it-IT" sz="1800" b="1" i="1" dirty="0" smtClean="0">
                <a:solidFill>
                  <a:srgbClr val="000000"/>
                </a:solidFill>
                <a:latin typeface="Arial Narrow" panose="020B0606020202030204" pitchFamily="34" charset="0"/>
                <a:cs typeface="Arial" pitchFamily="34" charset="0"/>
              </a:rPr>
              <a:t>e) </a:t>
            </a:r>
            <a:r>
              <a:rPr lang="it-IT" altLang="it-IT" sz="1800" b="1" i="1" dirty="0">
                <a:solidFill>
                  <a:srgbClr val="000000"/>
                </a:solidFill>
                <a:latin typeface="Arial Narrow" panose="020B0606020202030204" pitchFamily="34" charset="0"/>
                <a:cs typeface="Arial" pitchFamily="34" charset="0"/>
              </a:rPr>
              <a:t>co. 13)</a:t>
            </a:r>
          </a:p>
          <a:p>
            <a:pPr marL="714375" indent="-341313" algn="just">
              <a:lnSpc>
                <a:spcPct val="114000"/>
              </a:lnSpc>
              <a:spcBef>
                <a:spcPts val="12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la riduzione agli amministratori è nel limite del 10% </a:t>
            </a:r>
            <a:r>
              <a:rPr lang="it-IT" altLang="it-IT" sz="1800" b="1" i="1" dirty="0">
                <a:solidFill>
                  <a:srgbClr val="000000"/>
                </a:solidFill>
                <a:latin typeface="Arial Narrow" panose="020B0606020202030204" pitchFamily="34" charset="0"/>
                <a:cs typeface="Arial" pitchFamily="34" charset="0"/>
              </a:rPr>
              <a:t>(cfr. lett. </a:t>
            </a:r>
            <a:r>
              <a:rPr lang="it-IT" altLang="it-IT" sz="1800" b="1" i="1" dirty="0" smtClean="0">
                <a:solidFill>
                  <a:srgbClr val="000000"/>
                </a:solidFill>
                <a:latin typeface="Arial Narrow" panose="020B0606020202030204" pitchFamily="34" charset="0"/>
                <a:cs typeface="Arial" pitchFamily="34" charset="0"/>
              </a:rPr>
              <a:t>f) </a:t>
            </a:r>
            <a:r>
              <a:rPr lang="it-IT" altLang="it-IT" sz="1800" b="1" i="1" dirty="0">
                <a:solidFill>
                  <a:srgbClr val="000000"/>
                </a:solidFill>
                <a:latin typeface="Arial Narrow" panose="020B0606020202030204" pitchFamily="34" charset="0"/>
                <a:cs typeface="Arial" pitchFamily="34" charset="0"/>
              </a:rPr>
              <a:t>co. 13)</a:t>
            </a:r>
            <a:endParaRPr lang="it-IT" altLang="it-IT" sz="1800" b="1" i="1" dirty="0" smtClean="0">
              <a:solidFill>
                <a:srgbClr val="000000"/>
              </a:solidFill>
              <a:latin typeface="Arial Narrow" panose="020B0606020202030204" pitchFamily="34" charset="0"/>
              <a:cs typeface="Arial" pitchFamily="34" charset="0"/>
            </a:endParaRPr>
          </a:p>
          <a:p>
            <a:pPr marL="180000" indent="-180000" algn="just">
              <a:lnSpc>
                <a:spcPct val="114000"/>
              </a:lnSpc>
              <a:spcBef>
                <a:spcPts val="1800"/>
              </a:spcBef>
              <a:buClr>
                <a:srgbClr val="005E7D"/>
              </a:buClr>
              <a:buFont typeface="Arial" panose="020B0604020202020204" pitchFamily="34" charset="0"/>
              <a:buChar char="•"/>
            </a:pPr>
            <a:r>
              <a:rPr lang="it-IT" altLang="it-IT" sz="1800" dirty="0">
                <a:solidFill>
                  <a:srgbClr val="000000"/>
                </a:solidFill>
                <a:latin typeface="Arial Narrow" panose="020B0606020202030204" pitchFamily="34" charset="0"/>
                <a:cs typeface="Arial" pitchFamily="34" charset="0"/>
              </a:rPr>
              <a:t>In caso di </a:t>
            </a:r>
            <a:r>
              <a:rPr lang="it-IT" altLang="it-IT" sz="1800" b="1" i="1" dirty="0">
                <a:solidFill>
                  <a:srgbClr val="000000"/>
                </a:solidFill>
                <a:latin typeface="Arial Narrow" panose="020B0606020202030204" pitchFamily="34" charset="0"/>
                <a:cs typeface="Arial" pitchFamily="34" charset="0"/>
              </a:rPr>
              <a:t>overshooting</a:t>
            </a:r>
            <a:r>
              <a:rPr lang="it-IT" altLang="it-IT" sz="1800" b="1" dirty="0">
                <a:solidFill>
                  <a:srgbClr val="000000"/>
                </a:solidFill>
                <a:latin typeface="Arial Narrow" panose="020B0606020202030204" pitchFamily="34" charset="0"/>
                <a:cs typeface="Arial" pitchFamily="34" charset="0"/>
              </a:rPr>
              <a:t> inferiore all’1%</a:t>
            </a:r>
            <a:r>
              <a:rPr lang="it-IT" altLang="it-IT" sz="1800" dirty="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delle </a:t>
            </a:r>
            <a:r>
              <a:rPr lang="it-IT" altLang="it-IT" sz="1800" dirty="0">
                <a:solidFill>
                  <a:srgbClr val="000000"/>
                </a:solidFill>
                <a:latin typeface="Arial Narrow" panose="020B0606020202030204" pitchFamily="34" charset="0"/>
                <a:cs typeface="Arial" pitchFamily="34" charset="0"/>
              </a:rPr>
              <a:t>entrate </a:t>
            </a:r>
            <a:r>
              <a:rPr lang="it-IT" altLang="it-IT" sz="1800" dirty="0" smtClean="0">
                <a:solidFill>
                  <a:srgbClr val="000000"/>
                </a:solidFill>
                <a:latin typeface="Arial Narrow" panose="020B0606020202030204" pitchFamily="34" charset="0"/>
                <a:cs typeface="Arial" pitchFamily="34" charset="0"/>
              </a:rPr>
              <a:t>finali </a:t>
            </a:r>
            <a:r>
              <a:rPr lang="it-IT" altLang="it-IT" sz="1800" dirty="0">
                <a:solidFill>
                  <a:srgbClr val="000000"/>
                </a:solidFill>
                <a:latin typeface="Arial Narrow" panose="020B0606020202030204" pitchFamily="34" charset="0"/>
                <a:cs typeface="Arial" pitchFamily="34" charset="0"/>
              </a:rPr>
              <a:t>accertate </a:t>
            </a:r>
            <a:r>
              <a:rPr lang="it-IT" altLang="it-IT" sz="1800" b="1" dirty="0">
                <a:solidFill>
                  <a:srgbClr val="000000"/>
                </a:solidFill>
                <a:latin typeface="Arial Narrow" panose="020B0606020202030204" pitchFamily="34" charset="0"/>
                <a:cs typeface="Arial" pitchFamily="34" charset="0"/>
              </a:rPr>
              <a:t>(co. 479 lett. </a:t>
            </a:r>
            <a:r>
              <a:rPr lang="it-IT" altLang="it-IT" sz="1800" b="1" dirty="0" smtClean="0">
                <a:solidFill>
                  <a:srgbClr val="000000"/>
                </a:solidFill>
                <a:latin typeface="Arial Narrow" panose="020B0606020202030204" pitchFamily="34" charset="0"/>
                <a:cs typeface="Arial" pitchFamily="34" charset="0"/>
              </a:rPr>
              <a:t>d)</a:t>
            </a:r>
            <a:endParaRPr lang="it-IT" altLang="it-IT" sz="1800" b="1" dirty="0">
              <a:solidFill>
                <a:srgbClr val="000000"/>
              </a:solidFill>
              <a:latin typeface="Arial Narrow" panose="020B0606020202030204" pitchFamily="34" charset="0"/>
              <a:cs typeface="Arial" pitchFamily="34" charset="0"/>
            </a:endParaRPr>
          </a:p>
          <a:p>
            <a:pPr marL="714375" indent="-341313" algn="just">
              <a:lnSpc>
                <a:spcPct val="114000"/>
              </a:lnSpc>
              <a:spcBef>
                <a:spcPts val="1200"/>
              </a:spcBef>
              <a:buFont typeface="Wingdings" panose="05000000000000000000" pitchFamily="2" charset="2"/>
              <a:buChar char="Ø"/>
              <a:tabLst>
                <a:tab pos="714375" algn="l"/>
                <a:tab pos="808038" algn="l"/>
              </a:tabLst>
              <a:defRPr/>
            </a:pPr>
            <a:r>
              <a:rPr lang="it-IT" altLang="it-IT" sz="1800" dirty="0">
                <a:solidFill>
                  <a:srgbClr val="000000"/>
                </a:solidFill>
                <a:latin typeface="Arial Narrow" panose="020B0606020202030204" pitchFamily="34" charset="0"/>
                <a:cs typeface="Arial" pitchFamily="34" charset="0"/>
              </a:rPr>
              <a:t>la quota del </a:t>
            </a:r>
            <a:r>
              <a:rPr lang="it-IT" altLang="it-IT" sz="1800" b="1" i="1" dirty="0">
                <a:solidFill>
                  <a:srgbClr val="000000"/>
                </a:solidFill>
                <a:latin typeface="Arial Narrow" panose="020B0606020202030204" pitchFamily="34" charset="0"/>
                <a:cs typeface="Arial" pitchFamily="34" charset="0"/>
              </a:rPr>
              <a:t>turn over</a:t>
            </a:r>
            <a:r>
              <a:rPr lang="it-IT" altLang="it-IT" sz="1800" b="1" dirty="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è innalzata </a:t>
            </a:r>
            <a:r>
              <a:rPr lang="it-IT" altLang="it-IT" sz="1800" b="1" dirty="0" smtClean="0">
                <a:solidFill>
                  <a:srgbClr val="000000"/>
                </a:solidFill>
                <a:latin typeface="Arial Narrow" panose="020B0606020202030204" pitchFamily="34" charset="0"/>
                <a:cs typeface="Arial" pitchFamily="34" charset="0"/>
              </a:rPr>
              <a:t>al</a:t>
            </a:r>
            <a:r>
              <a:rPr lang="it-IT" altLang="it-IT" sz="1800" dirty="0" smtClean="0">
                <a:solidFill>
                  <a:srgbClr val="000000"/>
                </a:solidFill>
                <a:latin typeface="Arial Narrow" panose="020B0606020202030204" pitchFamily="34" charset="0"/>
                <a:cs typeface="Arial" pitchFamily="34" charset="0"/>
              </a:rPr>
              <a:t> </a:t>
            </a:r>
            <a:r>
              <a:rPr lang="it-IT" altLang="it-IT" sz="1800" b="1" dirty="0">
                <a:solidFill>
                  <a:srgbClr val="000000"/>
                </a:solidFill>
                <a:latin typeface="Arial Narrow" panose="020B0606020202030204" pitchFamily="34" charset="0"/>
                <a:cs typeface="Arial" pitchFamily="34" charset="0"/>
              </a:rPr>
              <a:t>75% </a:t>
            </a:r>
            <a:endParaRPr lang="it-IT" altLang="it-IT" sz="1800" b="1" dirty="0" smtClean="0">
              <a:solidFill>
                <a:srgbClr val="000000"/>
              </a:solidFill>
              <a:latin typeface="Arial Narrow" panose="020B0606020202030204" pitchFamily="34" charset="0"/>
              <a:cs typeface="Arial" pitchFamily="34" charset="0"/>
            </a:endParaRPr>
          </a:p>
          <a:p>
            <a:pPr marL="180000" indent="-180000" algn="just">
              <a:lnSpc>
                <a:spcPct val="114000"/>
              </a:lnSpc>
              <a:spcBef>
                <a:spcPts val="1800"/>
              </a:spcBef>
              <a:buClr>
                <a:srgbClr val="005E7D"/>
              </a:buClr>
              <a:buFont typeface="Arial" panose="020B0604020202020204" pitchFamily="34" charset="0"/>
              <a:buChar char="•"/>
              <a:tabLst>
                <a:tab pos="714375" algn="l"/>
                <a:tab pos="808038" algn="l"/>
              </a:tabLst>
              <a:defRPr/>
            </a:pPr>
            <a:r>
              <a:rPr lang="it-IT" altLang="it-IT" sz="1800" b="1" i="1" dirty="0">
                <a:latin typeface="Arial Narrow" panose="020B0606020202030204" pitchFamily="34" charset="0"/>
                <a:ea typeface="ヒラギノ角ゴ Pro W3" charset="-128"/>
                <a:cs typeface="Arial" charset="0"/>
              </a:rPr>
              <a:t>Premialità.</a:t>
            </a:r>
            <a:r>
              <a:rPr lang="it-IT" altLang="it-IT" sz="1800" b="1" i="1" dirty="0" smtClean="0">
                <a:solidFill>
                  <a:srgbClr val="000000"/>
                </a:solidFill>
                <a:latin typeface="Arial Narrow" panose="020B0606020202030204" pitchFamily="34" charset="0"/>
                <a:cs typeface="Arial" pitchFamily="34" charset="0"/>
              </a:rPr>
              <a:t> </a:t>
            </a:r>
            <a:r>
              <a:rPr lang="it-IT" altLang="it-IT" sz="1800" dirty="0" smtClean="0">
                <a:solidFill>
                  <a:srgbClr val="000000"/>
                </a:solidFill>
                <a:latin typeface="Arial Narrow" panose="020B0606020202030204" pitchFamily="34" charset="0"/>
                <a:cs typeface="Arial" pitchFamily="34" charset="0"/>
              </a:rPr>
              <a:t>L’importo della sanzione economica dovuta agli sforamenti viene redistribuito in spazi </a:t>
            </a:r>
            <a:r>
              <a:rPr lang="it-IT" altLang="it-IT" sz="1800" dirty="0">
                <a:solidFill>
                  <a:srgbClr val="000000"/>
                </a:solidFill>
                <a:latin typeface="Arial Narrow" panose="020B0606020202030204" pitchFamily="34" charset="0"/>
                <a:cs typeface="Arial" pitchFamily="34" charset="0"/>
              </a:rPr>
              <a:t>finanziari per investimenti esclusivamente </a:t>
            </a:r>
            <a:r>
              <a:rPr lang="it-IT" altLang="it-IT" sz="1800" b="1" dirty="0">
                <a:solidFill>
                  <a:srgbClr val="000000"/>
                </a:solidFill>
                <a:latin typeface="Arial Narrow" panose="020B0606020202030204" pitchFamily="34" charset="0"/>
                <a:cs typeface="Arial" pitchFamily="34" charset="0"/>
              </a:rPr>
              <a:t>a favore degli enti che rispettano il </a:t>
            </a:r>
            <a:r>
              <a:rPr lang="it-IT" altLang="it-IT" sz="1800" b="1" dirty="0" smtClean="0">
                <a:solidFill>
                  <a:srgbClr val="000000"/>
                </a:solidFill>
                <a:latin typeface="Arial Narrow" panose="020B0606020202030204" pitchFamily="34" charset="0"/>
                <a:cs typeface="Arial" pitchFamily="34" charset="0"/>
              </a:rPr>
              <a:t>saldo e presentano un saldo finale di cassa non negativo (co. 479 lett. b)</a:t>
            </a:r>
            <a:endParaRPr lang="it-IT" altLang="it-IT" sz="1800" b="1" dirty="0">
              <a:solidFill>
                <a:srgbClr val="000000"/>
              </a:solidFill>
              <a:latin typeface="Arial Narrow" panose="020B0606020202030204" pitchFamily="34" charset="0"/>
              <a:cs typeface="Arial" pitchFamily="34" charset="0"/>
            </a:endParaRPr>
          </a:p>
          <a:p>
            <a:pPr eaLnBrk="1" hangingPunct="1">
              <a:lnSpc>
                <a:spcPct val="114000"/>
              </a:lnSpc>
              <a:spcBef>
                <a:spcPts val="1800"/>
              </a:spcBef>
            </a:pPr>
            <a:endParaRPr lang="it-IT" altLang="it-IT" sz="1400" b="1" dirty="0">
              <a:solidFill>
                <a:srgbClr val="005E7D"/>
              </a:solidFill>
              <a:latin typeface="Arial Narrow" panose="020B0606020202030204" pitchFamily="34" charset="0"/>
            </a:endParaRPr>
          </a:p>
        </p:txBody>
      </p:sp>
      <p:sp>
        <p:nvSpPr>
          <p:cNvPr id="17412" name="Rectangle 2"/>
          <p:cNvSpPr>
            <a:spLocks noGrp="1" noChangeArrowheads="1"/>
          </p:cNvSpPr>
          <p:nvPr>
            <p:ph type="title"/>
          </p:nvPr>
        </p:nvSpPr>
        <p:spPr>
          <a:xfrm>
            <a:off x="671513" y="568325"/>
            <a:ext cx="7918450" cy="51911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it-IT" altLang="it-IT" sz="2600" dirty="0" smtClean="0">
                <a:latin typeface="Arial" pitchFamily="34" charset="0"/>
              </a:rPr>
              <a:t>Graduazione sanzioni e premialità</a:t>
            </a:r>
            <a:endParaRPr lang="it-IT" altLang="it-IT" sz="2600" dirty="0">
              <a:latin typeface="Arial" pitchFamily="34" charset="0"/>
            </a:endParaRPr>
          </a:p>
        </p:txBody>
      </p:sp>
    </p:spTree>
    <p:extLst>
      <p:ext uri="{BB962C8B-B14F-4D97-AF65-F5344CB8AC3E}">
        <p14:creationId xmlns:p14="http://schemas.microsoft.com/office/powerpoint/2010/main" val="39109578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1"/>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ヒラギノ角ゴ Pro W3"/>
                <a:cs typeface="ヒラギノ角ゴ Pro W3"/>
              </a:defRPr>
            </a:lvl1pPr>
            <a:lvl2pPr marL="742950" indent="-285750" eaLnBrk="0" hangingPunct="0">
              <a:defRPr sz="2400">
                <a:solidFill>
                  <a:schemeClr val="tx1"/>
                </a:solidFill>
                <a:latin typeface="Arial" pitchFamily="34" charset="0"/>
                <a:ea typeface="ヒラギノ角ゴ Pro W3"/>
                <a:cs typeface="ヒラギノ角ゴ Pro W3"/>
              </a:defRPr>
            </a:lvl2pPr>
            <a:lvl3pPr marL="1143000" indent="-228600" eaLnBrk="0" hangingPunct="0">
              <a:defRPr sz="2400">
                <a:solidFill>
                  <a:schemeClr val="tx1"/>
                </a:solidFill>
                <a:latin typeface="Arial" pitchFamily="34" charset="0"/>
                <a:ea typeface="ヒラギノ角ゴ Pro W3"/>
                <a:cs typeface="ヒラギノ角ゴ Pro W3"/>
              </a:defRPr>
            </a:lvl3pPr>
            <a:lvl4pPr marL="1600200" indent="-228600" eaLnBrk="0" hangingPunct="0">
              <a:defRPr sz="2400">
                <a:solidFill>
                  <a:schemeClr val="tx1"/>
                </a:solidFill>
                <a:latin typeface="Arial" pitchFamily="34" charset="0"/>
                <a:ea typeface="ヒラギノ角ゴ Pro W3"/>
                <a:cs typeface="ヒラギノ角ゴ Pro W3"/>
              </a:defRPr>
            </a:lvl4pPr>
            <a:lvl5pPr marL="2057400" indent="-228600" eaLnBrk="0" hangingPunct="0">
              <a:defRPr sz="2400">
                <a:solidFill>
                  <a:schemeClr val="tx1"/>
                </a:solidFill>
                <a:latin typeface="Arial" pitchFamily="34" charset="0"/>
                <a:ea typeface="ヒラギノ角ゴ Pro W3"/>
                <a:cs typeface="ヒラギノ角ゴ Pro W3"/>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a:cs typeface="ヒラギノ角ゴ Pro W3"/>
              </a:defRPr>
            </a:lvl9pPr>
          </a:lstStyle>
          <a:p>
            <a:fld id="{F1EED596-58C5-4F2C-9EC8-D4EB3A1E0744}" type="slidenum">
              <a:rPr lang="it-IT" altLang="it-IT" sz="1200" smtClean="0"/>
              <a:pPr/>
              <a:t>38</a:t>
            </a:fld>
            <a:endParaRPr lang="it-IT" altLang="it-IT" sz="1200" smtClean="0"/>
          </a:p>
        </p:txBody>
      </p:sp>
      <p:sp>
        <p:nvSpPr>
          <p:cNvPr id="9" name="Rectangle 3"/>
          <p:cNvSpPr txBox="1">
            <a:spLocks noChangeArrowheads="1"/>
          </p:cNvSpPr>
          <p:nvPr/>
        </p:nvSpPr>
        <p:spPr bwMode="auto">
          <a:xfrm>
            <a:off x="671514" y="1308091"/>
            <a:ext cx="7918450" cy="4525447"/>
          </a:xfrm>
          <a:prstGeom prst="rect">
            <a:avLst/>
          </a:prstGeom>
          <a:noFill/>
          <a:ln>
            <a:noFill/>
          </a:ln>
          <a:extLst>
            <a:ext uri="{FAA26D3D-D897-4be2-8F04-BA451C77F1D7}"/>
          </a:extLst>
        </p:spPr>
        <p:txBody>
          <a:bodyPr/>
          <a:lstStyle>
            <a:lvl1pPr>
              <a:spcBef>
                <a:spcPct val="20000"/>
              </a:spcBef>
              <a:buChar char="•"/>
              <a:defRPr sz="2800">
                <a:solidFill>
                  <a:schemeClr val="tx1"/>
                </a:solidFill>
                <a:latin typeface="Arial" panose="020B0604020202020204" pitchFamily="34" charset="0"/>
                <a:ea typeface="ヒラギノ角ゴ Pro W3" charset="-128"/>
              </a:defRPr>
            </a:lvl1pPr>
            <a:lvl2pPr marL="742950" indent="-285750">
              <a:spcBef>
                <a:spcPct val="20000"/>
              </a:spcBef>
              <a:buChar char="–"/>
              <a:defRPr sz="2400">
                <a:solidFill>
                  <a:schemeClr val="tx1"/>
                </a:solidFill>
                <a:latin typeface="Arial" panose="020B0604020202020204" pitchFamily="34" charset="0"/>
                <a:ea typeface="ヒラギノ角ゴ Pro W3" charset="-128"/>
              </a:defRPr>
            </a:lvl2pPr>
            <a:lvl3pPr marL="1143000" indent="-228600">
              <a:spcBef>
                <a:spcPct val="20000"/>
              </a:spcBef>
              <a:buChar char="•"/>
              <a:defRPr sz="2000">
                <a:solidFill>
                  <a:schemeClr val="tx1"/>
                </a:solidFill>
                <a:latin typeface="Arial" panose="020B0604020202020204" pitchFamily="34" charset="0"/>
                <a:ea typeface="ヒラギノ角ゴ Pro W3" charset="-128"/>
              </a:defRPr>
            </a:lvl3pPr>
            <a:lvl4pPr marL="1600200" indent="-228600">
              <a:spcBef>
                <a:spcPct val="20000"/>
              </a:spcBef>
              <a:buChar char="–"/>
              <a:defRPr>
                <a:solidFill>
                  <a:schemeClr val="tx1"/>
                </a:solidFill>
                <a:latin typeface="Arial" panose="020B0604020202020204" pitchFamily="34" charset="0"/>
                <a:ea typeface="ヒラギノ角ゴ Pro W3" charset="-128"/>
              </a:defRPr>
            </a:lvl4pPr>
            <a:lvl5pPr marL="2057400" indent="-228600">
              <a:spcBef>
                <a:spcPct val="20000"/>
              </a:spcBef>
              <a:buChar char="»"/>
              <a:defRPr>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ヒラギノ角ゴ Pro W3" charset="-128"/>
              </a:defRPr>
            </a:lvl9pPr>
          </a:lstStyle>
          <a:p>
            <a:pPr marL="180000" indent="-180000" algn="just" eaLnBrk="0" hangingPunct="0">
              <a:lnSpc>
                <a:spcPct val="114000"/>
              </a:lnSpc>
              <a:spcBef>
                <a:spcPts val="1800"/>
              </a:spcBef>
              <a:buClr>
                <a:srgbClr val="005E7D"/>
              </a:buClr>
              <a:buFont typeface="Arial" panose="020B0604020202020204" pitchFamily="34" charset="0"/>
              <a:buChar char="•"/>
              <a:defRPr/>
            </a:pPr>
            <a:r>
              <a:rPr lang="it-IT" altLang="it-IT" sz="1900" dirty="0">
                <a:solidFill>
                  <a:srgbClr val="000000"/>
                </a:solidFill>
                <a:latin typeface="Arial Narrow" panose="020B0606020202030204" pitchFamily="34" charset="0"/>
                <a:ea typeface="ヒラギノ角ゴ Pro W3"/>
              </a:rPr>
              <a:t>Applicare il nuovo sistema sanzionatorio e premiale </a:t>
            </a:r>
            <a:r>
              <a:rPr lang="it-IT" altLang="it-IT" sz="1900" b="1" dirty="0">
                <a:solidFill>
                  <a:srgbClr val="000000"/>
                </a:solidFill>
                <a:latin typeface="Arial Narrow" panose="020B0606020202030204" pitchFamily="34" charset="0"/>
                <a:ea typeface="ヒラギノ角ゴ Pro W3"/>
              </a:rPr>
              <a:t>già per l’anno </a:t>
            </a:r>
            <a:r>
              <a:rPr lang="it-IT" altLang="it-IT" sz="1900" b="1" dirty="0" smtClean="0">
                <a:solidFill>
                  <a:srgbClr val="000000"/>
                </a:solidFill>
                <a:latin typeface="Arial Narrow" panose="020B0606020202030204" pitchFamily="34" charset="0"/>
                <a:ea typeface="ヒラギノ角ゴ Pro W3"/>
              </a:rPr>
              <a:t>2017</a:t>
            </a:r>
            <a:endParaRPr lang="it-IT" altLang="it-IT" sz="1900" b="1" dirty="0">
              <a:solidFill>
                <a:srgbClr val="000000"/>
              </a:solidFill>
              <a:latin typeface="Arial Narrow" panose="020B0606020202030204" pitchFamily="34" charset="0"/>
            </a:endParaRPr>
          </a:p>
          <a:p>
            <a:pPr marL="180000" indent="-180000" algn="just" eaLnBrk="0" hangingPunct="0">
              <a:lnSpc>
                <a:spcPct val="114000"/>
              </a:lnSpc>
              <a:spcBef>
                <a:spcPts val="1800"/>
              </a:spcBef>
              <a:buClr>
                <a:srgbClr val="005E7D"/>
              </a:buClr>
              <a:buFont typeface="Arial" panose="020B0604020202020204" pitchFamily="34" charset="0"/>
              <a:buChar char="•"/>
              <a:defRPr/>
            </a:pPr>
            <a:r>
              <a:rPr lang="it-IT" altLang="it-IT" sz="1900" dirty="0" smtClean="0">
                <a:solidFill>
                  <a:srgbClr val="000000"/>
                </a:solidFill>
                <a:latin typeface="Arial Narrow" panose="020B0606020202030204" pitchFamily="34" charset="0"/>
                <a:ea typeface="ヒラギノ角ゴ Pro W3"/>
              </a:rPr>
              <a:t>Escludere </a:t>
            </a:r>
            <a:r>
              <a:rPr lang="it-IT" altLang="it-IT" sz="1900" dirty="0">
                <a:solidFill>
                  <a:srgbClr val="000000"/>
                </a:solidFill>
                <a:latin typeface="Arial Narrow" panose="020B0606020202030204" pitchFamily="34" charset="0"/>
                <a:ea typeface="ヒラギノ角ゴ Pro W3"/>
              </a:rPr>
              <a:t>per il quinquennio successivo i </a:t>
            </a:r>
            <a:r>
              <a:rPr lang="it-IT" altLang="it-IT" sz="1900" b="1" dirty="0">
                <a:solidFill>
                  <a:srgbClr val="000000"/>
                </a:solidFill>
                <a:latin typeface="Arial Narrow" panose="020B0606020202030204" pitchFamily="34" charset="0"/>
                <a:ea typeface="ヒラギノ角ゴ Pro W3"/>
              </a:rPr>
              <a:t>Comuni istituiti a seguito di </a:t>
            </a:r>
            <a:r>
              <a:rPr lang="it-IT" altLang="it-IT" sz="1900" b="1" dirty="0" smtClean="0">
                <a:solidFill>
                  <a:srgbClr val="000000"/>
                </a:solidFill>
                <a:latin typeface="Arial Narrow" panose="020B0606020202030204" pitchFamily="34" charset="0"/>
                <a:ea typeface="ヒラギノ角ゴ Pro W3"/>
              </a:rPr>
              <a:t>fusione</a:t>
            </a:r>
            <a:r>
              <a:rPr lang="it-IT" altLang="it-IT" sz="1900" dirty="0" smtClean="0">
                <a:solidFill>
                  <a:srgbClr val="000000"/>
                </a:solidFill>
                <a:latin typeface="Arial Narrow" panose="020B0606020202030204" pitchFamily="34" charset="0"/>
                <a:ea typeface="ヒラギノ角ゴ Pro W3"/>
              </a:rPr>
              <a:t>, nel rispetto dell’incentivo alla fusione dallo stesso legislatore originariamente previsto, solo </a:t>
            </a:r>
            <a:r>
              <a:rPr lang="it-IT" altLang="it-IT" sz="1900" b="1" dirty="0" smtClean="0">
                <a:solidFill>
                  <a:srgbClr val="000000"/>
                </a:solidFill>
                <a:latin typeface="Arial Narrow" panose="020B0606020202030204" pitchFamily="34" charset="0"/>
                <a:ea typeface="ヒラギノ角ゴ Pro W3"/>
              </a:rPr>
              <a:t>parzialmente risolto dal comma 492</a:t>
            </a:r>
            <a:endParaRPr lang="it-IT" altLang="it-IT" sz="1900" b="1" dirty="0">
              <a:solidFill>
                <a:srgbClr val="000000"/>
              </a:solidFill>
              <a:latin typeface="Arial Narrow" panose="020B0606020202030204" pitchFamily="34" charset="0"/>
            </a:endParaRPr>
          </a:p>
          <a:p>
            <a:pPr marL="180000" indent="-180000" algn="just" eaLnBrk="0" hangingPunct="0">
              <a:lnSpc>
                <a:spcPct val="114000"/>
              </a:lnSpc>
              <a:spcBef>
                <a:spcPts val="1800"/>
              </a:spcBef>
              <a:buClr>
                <a:srgbClr val="005E7D"/>
              </a:buClr>
              <a:buFont typeface="Arial" panose="020B0604020202020204" pitchFamily="34" charset="0"/>
              <a:buChar char="•"/>
              <a:defRPr/>
            </a:pPr>
            <a:r>
              <a:rPr lang="it-IT" altLang="it-IT" sz="1900" dirty="0" smtClean="0">
                <a:solidFill>
                  <a:srgbClr val="000000"/>
                </a:solidFill>
                <a:latin typeface="Arial Narrow" panose="020B0606020202030204" pitchFamily="34" charset="0"/>
              </a:rPr>
              <a:t>Abrogare </a:t>
            </a:r>
            <a:r>
              <a:rPr lang="it-IT" altLang="it-IT" sz="1900" dirty="0">
                <a:solidFill>
                  <a:srgbClr val="000000"/>
                </a:solidFill>
                <a:latin typeface="Arial Narrow" panose="020B0606020202030204" pitchFamily="34" charset="0"/>
              </a:rPr>
              <a:t>il vincolo dell’approvazione del bilancio entro il </a:t>
            </a:r>
            <a:r>
              <a:rPr lang="it-IT" altLang="it-IT" sz="1900" b="1" dirty="0">
                <a:solidFill>
                  <a:srgbClr val="000000"/>
                </a:solidFill>
                <a:latin typeface="Arial Narrow" panose="020B0606020202030204" pitchFamily="34" charset="0"/>
              </a:rPr>
              <a:t>31 gennaio 2017 </a:t>
            </a:r>
            <a:r>
              <a:rPr lang="it-IT" altLang="it-IT" sz="1900" dirty="0">
                <a:solidFill>
                  <a:srgbClr val="000000"/>
                </a:solidFill>
                <a:latin typeface="Arial Narrow" panose="020B0606020202030204" pitchFamily="34" charset="0"/>
              </a:rPr>
              <a:t>come condizione necessaria per ottenere la proroga circa l’utilizzo del FPV 2015 ex </a:t>
            </a:r>
            <a:r>
              <a:rPr lang="it-IT" altLang="it-IT" sz="1900" dirty="0" smtClean="0">
                <a:solidFill>
                  <a:srgbClr val="000000"/>
                </a:solidFill>
                <a:latin typeface="Arial Narrow" panose="020B0606020202030204" pitchFamily="34" charset="0"/>
              </a:rPr>
              <a:t>punto 5.4 del principio contabile 4/2</a:t>
            </a:r>
          </a:p>
          <a:p>
            <a:pPr marL="180000" indent="-180000" algn="just" eaLnBrk="0" hangingPunct="0">
              <a:lnSpc>
                <a:spcPct val="114000"/>
              </a:lnSpc>
              <a:spcBef>
                <a:spcPts val="1200"/>
              </a:spcBef>
              <a:buClr>
                <a:srgbClr val="005E7D"/>
              </a:buClr>
              <a:buFont typeface="Arial" panose="020B0604020202020204" pitchFamily="34" charset="0"/>
              <a:buChar char="•"/>
              <a:defRPr/>
            </a:pPr>
            <a:r>
              <a:rPr lang="it-IT" altLang="it-IT" sz="1900" dirty="0" smtClean="0">
                <a:solidFill>
                  <a:srgbClr val="000000"/>
                </a:solidFill>
                <a:latin typeface="Arial Narrow" panose="020B0606020202030204" pitchFamily="34" charset="0"/>
              </a:rPr>
              <a:t>Considerare l’FPV </a:t>
            </a:r>
            <a:r>
              <a:rPr lang="it-IT" altLang="it-IT" sz="1900" dirty="0">
                <a:solidFill>
                  <a:srgbClr val="000000"/>
                </a:solidFill>
                <a:latin typeface="Arial Narrow" panose="020B0606020202030204" pitchFamily="34" charset="0"/>
              </a:rPr>
              <a:t>corrente </a:t>
            </a:r>
            <a:r>
              <a:rPr lang="it-IT" altLang="it-IT" sz="1900" dirty="0" smtClean="0">
                <a:solidFill>
                  <a:srgbClr val="000000"/>
                </a:solidFill>
                <a:latin typeface="Arial Narrow" panose="020B0606020202030204" pitchFamily="34" charset="0"/>
              </a:rPr>
              <a:t>finanziato da avanzo (accantonamenti) come utile per:</a:t>
            </a:r>
            <a:endParaRPr lang="it-IT" altLang="it-IT" sz="1900" dirty="0">
              <a:solidFill>
                <a:srgbClr val="000000"/>
              </a:solidFill>
              <a:latin typeface="Arial Narrow" panose="020B0606020202030204" pitchFamily="34" charset="0"/>
            </a:endParaRP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900" dirty="0">
                <a:solidFill>
                  <a:srgbClr val="000000"/>
                </a:solidFill>
                <a:latin typeface="Arial Narrow" panose="020B0606020202030204" pitchFamily="34" charset="0"/>
                <a:ea typeface="ヒラギノ角ゴ Pro W3"/>
              </a:rPr>
              <a:t>gli oneri derivanti dalla chiusura delle </a:t>
            </a:r>
            <a:r>
              <a:rPr lang="it-IT" altLang="it-IT" sz="1900" dirty="0" smtClean="0">
                <a:solidFill>
                  <a:srgbClr val="000000"/>
                </a:solidFill>
                <a:latin typeface="Arial Narrow" panose="020B0606020202030204" pitchFamily="34" charset="0"/>
                <a:ea typeface="ヒラギノ角ゴ Pro W3"/>
              </a:rPr>
              <a:t>discariche</a:t>
            </a:r>
            <a:endParaRPr lang="it-IT" altLang="it-IT" sz="1900" dirty="0">
              <a:solidFill>
                <a:srgbClr val="000000"/>
              </a:solidFill>
              <a:latin typeface="Arial Narrow" panose="020B0606020202030204" pitchFamily="34" charset="0"/>
              <a:ea typeface="ヒラギノ角ゴ Pro W3"/>
            </a:endParaRPr>
          </a:p>
          <a:p>
            <a:pPr marL="714375" indent="-341313" algn="just" eaLnBrk="0" hangingPunct="0">
              <a:lnSpc>
                <a:spcPct val="114000"/>
              </a:lnSpc>
              <a:spcBef>
                <a:spcPts val="600"/>
              </a:spcBef>
              <a:buFont typeface="Wingdings" panose="05000000000000000000" pitchFamily="2" charset="2"/>
              <a:buChar char="Ø"/>
              <a:tabLst>
                <a:tab pos="714375" algn="l"/>
                <a:tab pos="808038" algn="l"/>
              </a:tabLst>
              <a:defRPr/>
            </a:pPr>
            <a:r>
              <a:rPr lang="it-IT" altLang="it-IT" sz="1900" dirty="0">
                <a:solidFill>
                  <a:srgbClr val="000000"/>
                </a:solidFill>
                <a:latin typeface="Arial Narrow" panose="020B0606020202030204" pitchFamily="34" charset="0"/>
                <a:ea typeface="ヒラギノ角ゴ Pro W3"/>
              </a:rPr>
              <a:t>g</a:t>
            </a:r>
            <a:r>
              <a:rPr lang="it-IT" altLang="it-IT" sz="1900" dirty="0" smtClean="0">
                <a:solidFill>
                  <a:srgbClr val="000000"/>
                </a:solidFill>
                <a:latin typeface="Arial Narrow" panose="020B0606020202030204" pitchFamily="34" charset="0"/>
                <a:ea typeface="ヒラギノ角ゴ Pro W3"/>
              </a:rPr>
              <a:t>li oneri per azioni </a:t>
            </a:r>
            <a:r>
              <a:rPr lang="it-IT" altLang="it-IT" sz="1900" dirty="0">
                <a:solidFill>
                  <a:srgbClr val="000000"/>
                </a:solidFill>
                <a:latin typeface="Arial Narrow" panose="020B0606020202030204" pitchFamily="34" charset="0"/>
                <a:ea typeface="ヒラギノ角ゴ Pro W3"/>
              </a:rPr>
              <a:t>di rivalsa dello Stato a seguito di sentenze di condanna in sede </a:t>
            </a:r>
            <a:r>
              <a:rPr lang="it-IT" altLang="it-IT" sz="1900" dirty="0" smtClean="0">
                <a:solidFill>
                  <a:srgbClr val="000000"/>
                </a:solidFill>
                <a:latin typeface="Arial Narrow" panose="020B0606020202030204" pitchFamily="34" charset="0"/>
                <a:ea typeface="ヒラギノ角ゴ Pro W3"/>
              </a:rPr>
              <a:t>comunitaria</a:t>
            </a:r>
            <a:endParaRPr lang="it-IT" altLang="it-IT" sz="1900" dirty="0">
              <a:solidFill>
                <a:srgbClr val="000000"/>
              </a:solidFill>
              <a:latin typeface="Arial Narrow" panose="020B0606020202030204" pitchFamily="34" charset="0"/>
              <a:ea typeface="ヒラギノ角ゴ Pro W3"/>
            </a:endParaRPr>
          </a:p>
        </p:txBody>
      </p:sp>
      <p:sp>
        <p:nvSpPr>
          <p:cNvPr id="20484" name="Rectangle 2"/>
          <p:cNvSpPr>
            <a:spLocks noGrp="1" noChangeArrowheads="1"/>
          </p:cNvSpPr>
          <p:nvPr>
            <p:ph type="title"/>
          </p:nvPr>
        </p:nvSpPr>
        <p:spPr>
          <a:xfrm>
            <a:off x="671513" y="542447"/>
            <a:ext cx="7918450" cy="519113"/>
          </a:xfrm>
        </p:spPr>
        <p:txBody>
          <a:bodyPr/>
          <a:lstStyle/>
          <a:p>
            <a:pPr eaLnBrk="1" hangingPunct="1"/>
            <a:r>
              <a:rPr lang="it-IT" altLang="it-IT" sz="2600" dirty="0" smtClean="0">
                <a:latin typeface="Arial" pitchFamily="34" charset="0"/>
              </a:rPr>
              <a:t>Le principali questioni aperte</a:t>
            </a:r>
          </a:p>
        </p:txBody>
      </p:sp>
    </p:spTree>
    <p:extLst>
      <p:ext uri="{BB962C8B-B14F-4D97-AF65-F5344CB8AC3E}">
        <p14:creationId xmlns:p14="http://schemas.microsoft.com/office/powerpoint/2010/main" val="28769822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28079" y="505968"/>
            <a:ext cx="7228987" cy="620712"/>
          </a:xfrm>
        </p:spPr>
        <p:txBody>
          <a:bodyPr/>
          <a:lstStyle/>
          <a:p>
            <a:r>
              <a:rPr lang="it-IT" sz="2600" dirty="0" smtClean="0"/>
              <a:t>Uno sguardo al 2016 per inquadrare il 2017</a:t>
            </a:r>
            <a:endParaRPr lang="it-IT" sz="2600" dirty="0"/>
          </a:p>
        </p:txBody>
      </p:sp>
      <p:sp>
        <p:nvSpPr>
          <p:cNvPr id="17411" name="Segnaposto numero diapositiva 1"/>
          <p:cNvSpPr>
            <a:spLocks noGrp="1"/>
          </p:cNvSpPr>
          <p:nvPr>
            <p:ph type="sldNum" sz="quarter" idx="12"/>
          </p:nvPr>
        </p:nvSpPr>
        <p:spPr>
          <a:xfrm>
            <a:off x="8131175" y="6313948"/>
            <a:ext cx="730250" cy="457200"/>
          </a:xfrm>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4</a:t>
            </a:fld>
            <a:endParaRPr lang="it-IT" altLang="it-IT" sz="1200"/>
          </a:p>
        </p:txBody>
      </p:sp>
      <p:sp>
        <p:nvSpPr>
          <p:cNvPr id="6" name="Text Box 4"/>
          <p:cNvSpPr txBox="1">
            <a:spLocks noChangeArrowheads="1"/>
          </p:cNvSpPr>
          <p:nvPr/>
        </p:nvSpPr>
        <p:spPr bwMode="auto">
          <a:xfrm>
            <a:off x="742042" y="2140686"/>
            <a:ext cx="7132056"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buClrTx/>
              <a:buFontTx/>
              <a:buNone/>
            </a:pPr>
            <a:r>
              <a:rPr lang="it-IT" altLang="it-IT" sz="1800" b="1" i="1" dirty="0" smtClean="0">
                <a:latin typeface="Arial Narrow" panose="020B0606020202030204" pitchFamily="34" charset="0"/>
              </a:rPr>
              <a:t>2. SUPERAMENTO PATTO E REVISIONE </a:t>
            </a:r>
            <a:r>
              <a:rPr lang="it-IT" altLang="it-IT" sz="1800" b="1" i="1" dirty="0">
                <a:latin typeface="Arial Narrow" panose="020B0606020202030204" pitchFamily="34" charset="0"/>
              </a:rPr>
              <a:t>DEL PAREGGIO DI </a:t>
            </a:r>
            <a:r>
              <a:rPr lang="it-IT" altLang="it-IT" sz="1800" b="1" i="1" dirty="0" smtClean="0">
                <a:latin typeface="Arial Narrow" panose="020B0606020202030204" pitchFamily="34" charset="0"/>
              </a:rPr>
              <a:t>BILANCIO (L.243</a:t>
            </a:r>
            <a:r>
              <a:rPr lang="it-IT" altLang="it-IT" sz="1800" b="1" i="1" dirty="0">
                <a:latin typeface="Arial Narrow" panose="020B0606020202030204" pitchFamily="34" charset="0"/>
              </a:rPr>
              <a:t>)</a:t>
            </a:r>
          </a:p>
        </p:txBody>
      </p:sp>
      <p:sp>
        <p:nvSpPr>
          <p:cNvPr id="7" name="Text Box 5"/>
          <p:cNvSpPr txBox="1">
            <a:spLocks noChangeArrowheads="1"/>
          </p:cNvSpPr>
          <p:nvPr/>
        </p:nvSpPr>
        <p:spPr bwMode="auto">
          <a:xfrm>
            <a:off x="733575" y="3594063"/>
            <a:ext cx="722947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30200" indent="-33020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1pPr>
            <a:lvl2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2pPr>
            <a:lvl3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3pPr>
            <a:lvl4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4pPr>
            <a:lvl5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9pPr>
          </a:lstStyle>
          <a:p>
            <a:pPr marL="0" indent="0"/>
            <a:r>
              <a:rPr lang="it-IT" altLang="it-IT" sz="1800" b="1" i="1" dirty="0" smtClean="0">
                <a:latin typeface="Arial Narrow" panose="020B0606020202030204" pitchFamily="34" charset="0"/>
              </a:rPr>
              <a:t>4. MINORE AUTONOMIA FINANZIARIA E BLOCCO </a:t>
            </a:r>
            <a:r>
              <a:rPr lang="it-IT" altLang="it-IT" sz="1800" b="1" i="1" dirty="0">
                <a:latin typeface="Arial Narrow" panose="020B0606020202030204" pitchFamily="34" charset="0"/>
              </a:rPr>
              <a:t>DELLA LEVA FISCALE</a:t>
            </a:r>
          </a:p>
        </p:txBody>
      </p:sp>
      <p:sp>
        <p:nvSpPr>
          <p:cNvPr id="9" name="Text Box 6"/>
          <p:cNvSpPr txBox="1">
            <a:spLocks noChangeArrowheads="1"/>
          </p:cNvSpPr>
          <p:nvPr/>
        </p:nvSpPr>
        <p:spPr bwMode="auto">
          <a:xfrm>
            <a:off x="725108" y="4276726"/>
            <a:ext cx="6973041"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buClrTx/>
              <a:buFontTx/>
              <a:buNone/>
            </a:pPr>
            <a:r>
              <a:rPr lang="it-IT" altLang="it-IT" sz="1800" b="1" i="1" dirty="0" smtClean="0">
                <a:latin typeface="Arial Narrow" panose="020B0606020202030204" pitchFamily="34" charset="0"/>
              </a:rPr>
              <a:t>5. MANCATE ASSEGNAZIONI DA REGOLAZIONI FINANZIARIE PREGRESSE</a:t>
            </a:r>
            <a:endParaRPr lang="it-IT" altLang="it-IT" sz="1800" b="1" i="1" dirty="0">
              <a:latin typeface="Arial Narrow" panose="020B0606020202030204" pitchFamily="34" charset="0"/>
            </a:endParaRPr>
          </a:p>
        </p:txBody>
      </p:sp>
      <p:sp>
        <p:nvSpPr>
          <p:cNvPr id="10" name="Text Box 14"/>
          <p:cNvSpPr txBox="1">
            <a:spLocks noChangeArrowheads="1"/>
          </p:cNvSpPr>
          <p:nvPr/>
        </p:nvSpPr>
        <p:spPr bwMode="auto">
          <a:xfrm>
            <a:off x="742042" y="1379648"/>
            <a:ext cx="6828386"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lgn="just">
              <a:buClrTx/>
              <a:buFontTx/>
              <a:buNone/>
            </a:pPr>
            <a:r>
              <a:rPr lang="it-IT" altLang="it-IT" sz="1800" b="1" i="1" dirty="0" smtClean="0">
                <a:latin typeface="Arial Narrow" panose="020B0606020202030204" pitchFamily="34" charset="0"/>
              </a:rPr>
              <a:t>1. ASSENZA </a:t>
            </a:r>
            <a:r>
              <a:rPr lang="it-IT" altLang="it-IT" sz="1800" b="1" i="1" dirty="0">
                <a:latin typeface="Arial Narrow" panose="020B0606020202030204" pitchFamily="34" charset="0"/>
              </a:rPr>
              <a:t>DI ULTERIORI TAGLI </a:t>
            </a:r>
            <a:r>
              <a:rPr lang="it-IT" altLang="it-IT" sz="1800" b="1" i="1" dirty="0" smtClean="0">
                <a:latin typeface="Arial Narrow" panose="020B0606020202030204" pitchFamily="34" charset="0"/>
              </a:rPr>
              <a:t>(9 MILIARDI NEL PERIODO </a:t>
            </a:r>
            <a:r>
              <a:rPr lang="it-IT" altLang="it-IT" sz="1800" b="1" i="1" dirty="0">
                <a:latin typeface="Arial Narrow" panose="020B0606020202030204" pitchFamily="34" charset="0"/>
              </a:rPr>
              <a:t>2011-2015) </a:t>
            </a:r>
          </a:p>
        </p:txBody>
      </p:sp>
      <p:sp>
        <p:nvSpPr>
          <p:cNvPr id="11" name="Text Box 16"/>
          <p:cNvSpPr txBox="1">
            <a:spLocks noChangeArrowheads="1"/>
          </p:cNvSpPr>
          <p:nvPr/>
        </p:nvSpPr>
        <p:spPr bwMode="auto">
          <a:xfrm>
            <a:off x="728491" y="2875864"/>
            <a:ext cx="673695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buClrTx/>
              <a:buFontTx/>
              <a:buNone/>
            </a:pPr>
            <a:r>
              <a:rPr lang="it-IT" altLang="it-IT" sz="1800" b="1" i="1" dirty="0" smtClean="0">
                <a:latin typeface="Arial Narrow" panose="020B0606020202030204" pitchFamily="34" charset="0"/>
              </a:rPr>
              <a:t>3. ASSENZA </a:t>
            </a:r>
            <a:r>
              <a:rPr lang="it-IT" altLang="it-IT" sz="1800" b="1" i="1" dirty="0">
                <a:latin typeface="Arial Narrow" panose="020B0606020202030204" pitchFamily="34" charset="0"/>
              </a:rPr>
              <a:t>DI REGOLE PLURIENNALI </a:t>
            </a:r>
            <a:r>
              <a:rPr lang="it-IT" altLang="it-IT" sz="1800" b="1" i="1" dirty="0" smtClean="0">
                <a:latin typeface="Arial Narrow" panose="020B0606020202030204" pitchFamily="34" charset="0"/>
              </a:rPr>
              <a:t>PER IL SALDO </a:t>
            </a:r>
            <a:r>
              <a:rPr lang="it-IT" altLang="it-IT" sz="1800" b="1" i="1" dirty="0">
                <a:latin typeface="Arial Narrow" panose="020B0606020202030204" pitchFamily="34" charset="0"/>
              </a:rPr>
              <a:t>DI COMPETENZA </a:t>
            </a:r>
          </a:p>
        </p:txBody>
      </p:sp>
      <p:sp>
        <p:nvSpPr>
          <p:cNvPr id="17" name="Rettangolo 16"/>
          <p:cNvSpPr/>
          <p:nvPr/>
        </p:nvSpPr>
        <p:spPr>
          <a:xfrm>
            <a:off x="770361" y="5033937"/>
            <a:ext cx="7441352" cy="1127103"/>
          </a:xfrm>
          <a:prstGeom prst="rect">
            <a:avLst/>
          </a:prstGeom>
        </p:spPr>
        <p:txBody>
          <a:bodyPr wrap="square">
            <a:spAutoFit/>
          </a:bodyPr>
          <a:lstStyle/>
          <a:p>
            <a:pPr marL="0" lvl="1">
              <a:lnSpc>
                <a:spcPct val="90000"/>
              </a:lnSpc>
              <a:spcBef>
                <a:spcPts val="300"/>
              </a:spcBef>
              <a:buClr>
                <a:srgbClr val="004B6B"/>
              </a:buClr>
            </a:pPr>
            <a:r>
              <a:rPr lang="it-IT" altLang="it-IT" sz="1800" dirty="0" smtClean="0">
                <a:latin typeface="Arial Narrow" panose="020B0606020202030204" pitchFamily="34" charset="0"/>
                <a:cs typeface="Arial" charset="0"/>
              </a:rPr>
              <a:t>In definitiva, quindi, </a:t>
            </a:r>
            <a:r>
              <a:rPr lang="it-IT" altLang="it-IT" sz="1800" b="1" dirty="0" smtClean="0">
                <a:latin typeface="Arial Narrow" panose="020B0606020202030204" pitchFamily="34" charset="0"/>
                <a:cs typeface="Arial" charset="0"/>
              </a:rPr>
              <a:t>la manovra 2016 ha restituito ai Comuni:</a:t>
            </a:r>
          </a:p>
          <a:p>
            <a:pPr marL="180000" lvl="1" indent="-180000">
              <a:lnSpc>
                <a:spcPct val="114000"/>
              </a:lnSpc>
              <a:spcBef>
                <a:spcPts val="600"/>
              </a:spcBef>
              <a:buFont typeface="Arial" panose="020B0604020202020204" pitchFamily="34" charset="0"/>
              <a:buChar char="•"/>
            </a:pPr>
            <a:r>
              <a:rPr lang="it-IT" altLang="it-IT" sz="1800" b="1" dirty="0" smtClean="0">
                <a:latin typeface="Arial Narrow" panose="020B0606020202030204" pitchFamily="34" charset="0"/>
                <a:cs typeface="Arial" charset="0"/>
              </a:rPr>
              <a:t>maggiori margini finanziari</a:t>
            </a:r>
            <a:r>
              <a:rPr lang="it-IT" altLang="it-IT" sz="1800" dirty="0" smtClean="0">
                <a:latin typeface="Arial Narrow" panose="020B0606020202030204" pitchFamily="34" charset="0"/>
                <a:cs typeface="Arial" charset="0"/>
              </a:rPr>
              <a:t>, certamente sul fronte degli investimenti</a:t>
            </a:r>
          </a:p>
          <a:p>
            <a:pPr marL="180000" lvl="1" indent="-180000">
              <a:lnSpc>
                <a:spcPct val="114000"/>
              </a:lnSpc>
              <a:spcBef>
                <a:spcPts val="600"/>
              </a:spcBef>
              <a:buFont typeface="Arial" panose="020B0604020202020204" pitchFamily="34" charset="0"/>
              <a:buChar char="•"/>
            </a:pPr>
            <a:r>
              <a:rPr lang="it-IT" altLang="it-IT" sz="1800" b="1" dirty="0">
                <a:solidFill>
                  <a:srgbClr val="000000"/>
                </a:solidFill>
                <a:latin typeface="Arial Narrow" panose="020B0606020202030204" pitchFamily="34" charset="0"/>
                <a:cs typeface="Arial" charset="0"/>
              </a:rPr>
              <a:t>un passo indietro per l’autonomia, in particolare quella impositiva</a:t>
            </a:r>
          </a:p>
        </p:txBody>
      </p:sp>
    </p:spTree>
    <p:extLst>
      <p:ext uri="{BB962C8B-B14F-4D97-AF65-F5344CB8AC3E}">
        <p14:creationId xmlns:p14="http://schemas.microsoft.com/office/powerpoint/2010/main" val="896783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49236" y="495544"/>
            <a:ext cx="6919008" cy="620712"/>
          </a:xfrm>
        </p:spPr>
        <p:txBody>
          <a:bodyPr/>
          <a:lstStyle/>
          <a:p>
            <a:r>
              <a:rPr lang="it-IT" sz="2600" dirty="0" smtClean="0"/>
              <a:t>Principali indicazioni dalla manovra 2017</a:t>
            </a:r>
            <a:endParaRPr 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5</a:t>
            </a:fld>
            <a:endParaRPr lang="it-IT" altLang="it-IT" sz="1200"/>
          </a:p>
        </p:txBody>
      </p:sp>
      <p:sp>
        <p:nvSpPr>
          <p:cNvPr id="6" name="Text Box 4"/>
          <p:cNvSpPr txBox="1">
            <a:spLocks noChangeArrowheads="1"/>
          </p:cNvSpPr>
          <p:nvPr/>
        </p:nvSpPr>
        <p:spPr bwMode="auto">
          <a:xfrm>
            <a:off x="774722" y="2060299"/>
            <a:ext cx="7810479"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buClrTx/>
              <a:buFontTx/>
              <a:buNone/>
            </a:pPr>
            <a:r>
              <a:rPr lang="it-IT" altLang="it-IT" sz="1800" b="1" i="1" dirty="0" smtClean="0">
                <a:latin typeface="Arial Narrow" panose="020B0606020202030204" pitchFamily="34" charset="0"/>
              </a:rPr>
              <a:t>2. STABILIZZAZIONE DELLE REGOLE E IMPULSO AGLI INVESTIMENTI</a:t>
            </a:r>
            <a:endParaRPr lang="it-IT" altLang="it-IT" sz="1800" b="1" i="1" dirty="0">
              <a:latin typeface="Arial Narrow" panose="020B0606020202030204" pitchFamily="34" charset="0"/>
            </a:endParaRPr>
          </a:p>
        </p:txBody>
      </p:sp>
      <p:sp>
        <p:nvSpPr>
          <p:cNvPr id="7" name="Text Box 5"/>
          <p:cNvSpPr txBox="1">
            <a:spLocks noChangeArrowheads="1"/>
          </p:cNvSpPr>
          <p:nvPr/>
        </p:nvSpPr>
        <p:spPr bwMode="auto">
          <a:xfrm>
            <a:off x="774722" y="2843951"/>
            <a:ext cx="7907898"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330200" indent="-33020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1pPr>
            <a:lvl2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2pPr>
            <a:lvl3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3pPr>
            <a:lvl4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4pPr>
            <a:lvl5pPr>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330200" algn="l"/>
                <a:tab pos="777875" algn="l"/>
                <a:tab pos="1227138" algn="l"/>
                <a:tab pos="1676400" algn="l"/>
                <a:tab pos="2125663" algn="l"/>
                <a:tab pos="2574925" algn="l"/>
                <a:tab pos="3024188" algn="l"/>
                <a:tab pos="3473450" algn="l"/>
                <a:tab pos="3922713" algn="l"/>
                <a:tab pos="4371975" algn="l"/>
                <a:tab pos="4821238" algn="l"/>
                <a:tab pos="5270500" algn="l"/>
                <a:tab pos="5719763" algn="l"/>
                <a:tab pos="6169025" algn="l"/>
                <a:tab pos="6618288" algn="l"/>
                <a:tab pos="7067550" algn="l"/>
                <a:tab pos="7516813" algn="l"/>
                <a:tab pos="7966075" algn="l"/>
                <a:tab pos="8415338" algn="l"/>
                <a:tab pos="8864600" algn="l"/>
                <a:tab pos="9313863" algn="l"/>
              </a:tabLst>
              <a:defRPr>
                <a:solidFill>
                  <a:srgbClr val="000000"/>
                </a:solidFill>
                <a:latin typeface="Calibri" pitchFamily="32" charset="0"/>
                <a:ea typeface="Microsoft YaHei" charset="-122"/>
              </a:defRPr>
            </a:lvl9pPr>
          </a:lstStyle>
          <a:p>
            <a:pPr marL="0" indent="0"/>
            <a:r>
              <a:rPr lang="it-IT" altLang="it-IT" sz="1800" b="1" i="1" dirty="0" smtClean="0">
                <a:latin typeface="Arial Narrow" panose="020B0606020202030204" pitchFamily="34" charset="0"/>
              </a:rPr>
              <a:t>3. MINORE AUTONOMIA FINANZIARIA E BLOCCO </a:t>
            </a:r>
            <a:r>
              <a:rPr lang="it-IT" altLang="it-IT" sz="1800" b="1" i="1" dirty="0">
                <a:latin typeface="Arial Narrow" panose="020B0606020202030204" pitchFamily="34" charset="0"/>
              </a:rPr>
              <a:t>DELLA LEVA FISCALE</a:t>
            </a:r>
          </a:p>
        </p:txBody>
      </p:sp>
      <p:sp>
        <p:nvSpPr>
          <p:cNvPr id="9" name="Text Box 6"/>
          <p:cNvSpPr txBox="1">
            <a:spLocks noChangeArrowheads="1"/>
          </p:cNvSpPr>
          <p:nvPr/>
        </p:nvSpPr>
        <p:spPr bwMode="auto">
          <a:xfrm>
            <a:off x="766255" y="3615602"/>
            <a:ext cx="7608181"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buClrTx/>
              <a:buFontTx/>
              <a:buNone/>
            </a:pPr>
            <a:r>
              <a:rPr lang="it-IT" altLang="it-IT" sz="1800" b="1" i="1" dirty="0" smtClean="0">
                <a:latin typeface="Arial Narrow" panose="020B0606020202030204" pitchFamily="34" charset="0"/>
              </a:rPr>
              <a:t>4. MANCATE ASSEGNAZIONI DA REGOLAZIONI FINANZIARIE PREGRESSE ?</a:t>
            </a:r>
            <a:endParaRPr lang="it-IT" altLang="it-IT" sz="1800" b="1" i="1" dirty="0">
              <a:latin typeface="Arial Narrow" panose="020B0606020202030204" pitchFamily="34" charset="0"/>
            </a:endParaRPr>
          </a:p>
        </p:txBody>
      </p:sp>
      <p:sp>
        <p:nvSpPr>
          <p:cNvPr id="17" name="Rettangolo 16"/>
          <p:cNvSpPr/>
          <p:nvPr/>
        </p:nvSpPr>
        <p:spPr>
          <a:xfrm>
            <a:off x="774722" y="4332029"/>
            <a:ext cx="7599714" cy="1902124"/>
          </a:xfrm>
          <a:prstGeom prst="rect">
            <a:avLst/>
          </a:prstGeom>
        </p:spPr>
        <p:txBody>
          <a:bodyPr wrap="square">
            <a:spAutoFit/>
          </a:bodyPr>
          <a:lstStyle/>
          <a:p>
            <a:pPr marL="0" lvl="1">
              <a:lnSpc>
                <a:spcPct val="114000"/>
              </a:lnSpc>
              <a:spcBef>
                <a:spcPts val="600"/>
              </a:spcBef>
              <a:buClr>
                <a:srgbClr val="004B6B"/>
              </a:buClr>
            </a:pPr>
            <a:r>
              <a:rPr lang="it-IT" altLang="it-IT" sz="1800" b="1" dirty="0" smtClean="0">
                <a:latin typeface="Arial Narrow" panose="020B0606020202030204" pitchFamily="34" charset="0"/>
                <a:cs typeface="Arial" charset="0"/>
              </a:rPr>
              <a:t>La manovra 2017 comporta, per ora:</a:t>
            </a:r>
          </a:p>
          <a:p>
            <a:pPr marL="180000" lvl="1" indent="-180000">
              <a:lnSpc>
                <a:spcPct val="114000"/>
              </a:lnSpc>
              <a:spcBef>
                <a:spcPts val="600"/>
              </a:spcBef>
              <a:buFont typeface="Arial" panose="020B0604020202020204" pitchFamily="34" charset="0"/>
              <a:buChar char="•"/>
            </a:pPr>
            <a:r>
              <a:rPr lang="it-IT" altLang="it-IT" sz="1800" dirty="0">
                <a:latin typeface="Arial Narrow" panose="020B0606020202030204" pitchFamily="34" charset="0"/>
                <a:cs typeface="Arial" charset="0"/>
              </a:rPr>
              <a:t>s</a:t>
            </a:r>
            <a:r>
              <a:rPr lang="it-IT" altLang="it-IT" sz="1800" dirty="0" smtClean="0">
                <a:latin typeface="Arial Narrow" panose="020B0606020202030204" pitchFamily="34" charset="0"/>
                <a:cs typeface="Arial" charset="0"/>
              </a:rPr>
              <a:t>tabilizzazione delle regole finanziarie e ulteriore impulso agli investimenti</a:t>
            </a:r>
          </a:p>
          <a:p>
            <a:pPr marL="180000" lvl="1" indent="-180000">
              <a:lnSpc>
                <a:spcPct val="114000"/>
              </a:lnSpc>
              <a:spcBef>
                <a:spcPts val="600"/>
              </a:spcBef>
              <a:buFont typeface="Arial" panose="020B0604020202020204" pitchFamily="34" charset="0"/>
              <a:buChar char="•"/>
            </a:pPr>
            <a:r>
              <a:rPr lang="it-IT" altLang="it-IT" sz="1800" dirty="0">
                <a:latin typeface="Arial Narrow" panose="020B0606020202030204" pitchFamily="34" charset="0"/>
                <a:cs typeface="Arial" charset="0"/>
              </a:rPr>
              <a:t>p</a:t>
            </a:r>
            <a:r>
              <a:rPr lang="it-IT" altLang="it-IT" sz="1800" dirty="0" smtClean="0">
                <a:latin typeface="Arial Narrow" panose="020B0606020202030204" pitchFamily="34" charset="0"/>
                <a:cs typeface="Arial" charset="0"/>
              </a:rPr>
              <a:t>rotrarsi del blocco della leva fiscale e assenza di riordino dei tributi</a:t>
            </a:r>
          </a:p>
          <a:p>
            <a:pPr marL="180000" lvl="1" indent="-180000">
              <a:lnSpc>
                <a:spcPct val="114000"/>
              </a:lnSpc>
              <a:spcBef>
                <a:spcPts val="600"/>
              </a:spcBef>
              <a:buFont typeface="Arial" panose="020B0604020202020204" pitchFamily="34" charset="0"/>
              <a:buChar char="•"/>
            </a:pPr>
            <a:r>
              <a:rPr lang="it-IT" altLang="it-IT" sz="1800" dirty="0">
                <a:latin typeface="Arial Narrow" panose="020B0606020202030204" pitchFamily="34" charset="0"/>
                <a:cs typeface="Arial" charset="0"/>
              </a:rPr>
              <a:t>i</a:t>
            </a:r>
            <a:r>
              <a:rPr lang="it-IT" altLang="it-IT" sz="1800" dirty="0" smtClean="0">
                <a:latin typeface="Arial Narrow" panose="020B0606020202030204" pitchFamily="34" charset="0"/>
                <a:cs typeface="Arial" charset="0"/>
              </a:rPr>
              <a:t>ncertezza sui ristori attesi (uffici giudiziari, Fondo IMU-Tasi, </a:t>
            </a:r>
            <a:r>
              <a:rPr lang="it-IT" altLang="it-IT" sz="1800" dirty="0">
                <a:latin typeface="Arial Narrow" panose="020B0606020202030204" pitchFamily="34" charset="0"/>
                <a:cs typeface="Arial" charset="0"/>
              </a:rPr>
              <a:t>terreni montani 2015, sentenza </a:t>
            </a:r>
            <a:r>
              <a:rPr lang="it-IT" altLang="it-IT" sz="1800" dirty="0" smtClean="0">
                <a:latin typeface="Arial Narrow" panose="020B0606020202030204" pitchFamily="34" charset="0"/>
                <a:cs typeface="Arial" charset="0"/>
              </a:rPr>
              <a:t>ICI-IMU)</a:t>
            </a:r>
            <a:endParaRPr lang="it-IT" altLang="it-IT" sz="1800" dirty="0">
              <a:latin typeface="Arial Narrow" panose="020B0606020202030204" pitchFamily="34" charset="0"/>
              <a:cs typeface="Arial" charset="0"/>
            </a:endParaRPr>
          </a:p>
        </p:txBody>
      </p:sp>
      <p:sp>
        <p:nvSpPr>
          <p:cNvPr id="18" name="Text Box 14"/>
          <p:cNvSpPr txBox="1">
            <a:spLocks noChangeArrowheads="1"/>
          </p:cNvSpPr>
          <p:nvPr/>
        </p:nvSpPr>
        <p:spPr bwMode="auto">
          <a:xfrm>
            <a:off x="774722" y="1342279"/>
            <a:ext cx="6793522"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5pPr>
            <a:lvl6pPr marL="25146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6pPr>
            <a:lvl7pPr marL="29718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7pPr>
            <a:lvl8pPr marL="34290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8pPr>
            <a:lvl9pPr marL="3886200" indent="-228600"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latin typeface="Calibri" pitchFamily="32" charset="0"/>
                <a:ea typeface="Microsoft YaHei" charset="-122"/>
              </a:defRPr>
            </a:lvl9pPr>
          </a:lstStyle>
          <a:p>
            <a:pPr algn="just">
              <a:buClrTx/>
              <a:buFontTx/>
              <a:buNone/>
            </a:pPr>
            <a:r>
              <a:rPr lang="it-IT" altLang="it-IT" sz="1800" b="1" i="1" dirty="0" smtClean="0">
                <a:latin typeface="Arial Narrow" panose="020B0606020202030204" pitchFamily="34" charset="0"/>
              </a:rPr>
              <a:t>1. ASSENZA </a:t>
            </a:r>
            <a:r>
              <a:rPr lang="it-IT" altLang="it-IT" sz="1800" b="1" i="1" dirty="0">
                <a:latin typeface="Arial Narrow" panose="020B0606020202030204" pitchFamily="34" charset="0"/>
              </a:rPr>
              <a:t>DI </a:t>
            </a:r>
            <a:r>
              <a:rPr lang="it-IT" altLang="it-IT" sz="1800" b="1" i="1" dirty="0" smtClean="0">
                <a:latin typeface="Arial Narrow" panose="020B0606020202030204" pitchFamily="34" charset="0"/>
              </a:rPr>
              <a:t>TAGLI INCREMENTALI ALLE RISORSE DEL COMPARTO</a:t>
            </a:r>
            <a:endParaRPr lang="it-IT" altLang="it-IT" sz="1800" b="1" i="1" dirty="0">
              <a:latin typeface="Arial Narrow" panose="020B0606020202030204" pitchFamily="34" charset="0"/>
            </a:endParaRPr>
          </a:p>
        </p:txBody>
      </p:sp>
    </p:spTree>
    <p:extLst>
      <p:ext uri="{BB962C8B-B14F-4D97-AF65-F5344CB8AC3E}">
        <p14:creationId xmlns:p14="http://schemas.microsoft.com/office/powerpoint/2010/main" val="1772559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598811" y="534839"/>
            <a:ext cx="7299212" cy="552091"/>
          </a:xfrm>
        </p:spPr>
        <p:txBody>
          <a:bodyPr/>
          <a:lstStyle/>
          <a:p>
            <a:pPr>
              <a:lnSpc>
                <a:spcPct val="100000"/>
              </a:lnSpc>
            </a:pPr>
            <a:r>
              <a:rPr lang="it-IT" sz="2600" dirty="0" smtClean="0"/>
              <a:t>Tagli alle risorse e accantonamenti FCDE</a:t>
            </a:r>
            <a:endParaRPr 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6</a:t>
            </a:fld>
            <a:endParaRPr lang="it-IT" altLang="it-IT" sz="1200"/>
          </a:p>
        </p:txBody>
      </p:sp>
      <p:pic>
        <p:nvPicPr>
          <p:cNvPr id="286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5915" y="1600034"/>
            <a:ext cx="5040000" cy="31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CasellaDiTesto 9"/>
          <p:cNvSpPr txBox="1"/>
          <p:nvPr/>
        </p:nvSpPr>
        <p:spPr>
          <a:xfrm>
            <a:off x="645003" y="1274433"/>
            <a:ext cx="6654646" cy="408125"/>
          </a:xfrm>
          <a:prstGeom prst="rect">
            <a:avLst/>
          </a:prstGeom>
          <a:noFill/>
        </p:spPr>
        <p:txBody>
          <a:bodyPr wrap="square" rtlCol="0">
            <a:spAutoFit/>
          </a:bodyPr>
          <a:lstStyle/>
          <a:p>
            <a:pPr algn="just">
              <a:lnSpc>
                <a:spcPct val="114000"/>
              </a:lnSpc>
            </a:pPr>
            <a:r>
              <a:rPr lang="it-IT" sz="1800" b="1" i="1" dirty="0" smtClean="0">
                <a:latin typeface="Arial Narrow" panose="020B0606020202030204" pitchFamily="34" charset="0"/>
              </a:rPr>
              <a:t>La stagione dei tagli è terminata</a:t>
            </a:r>
            <a:r>
              <a:rPr lang="it-IT" sz="1800" i="1" dirty="0" smtClean="0">
                <a:latin typeface="Arial Narrow" panose="020B0606020202030204" pitchFamily="34" charset="0"/>
              </a:rPr>
              <a:t>, ma lascia una pesante eredità …</a:t>
            </a:r>
            <a:endParaRPr lang="it-IT" sz="1800" i="1" dirty="0">
              <a:latin typeface="Arial Narrow" panose="020B0606020202030204" pitchFamily="34" charset="0"/>
            </a:endParaRPr>
          </a:p>
        </p:txBody>
      </p:sp>
      <p:sp>
        <p:nvSpPr>
          <p:cNvPr id="7" name="Rettangolo 6"/>
          <p:cNvSpPr/>
          <p:nvPr/>
        </p:nvSpPr>
        <p:spPr>
          <a:xfrm>
            <a:off x="4024349" y="4081514"/>
            <a:ext cx="4781549" cy="220638"/>
          </a:xfrm>
          <a:prstGeom prst="rect">
            <a:avLst/>
          </a:prstGeom>
        </p:spPr>
        <p:txBody>
          <a:bodyPr wrap="square">
            <a:spAutoFit/>
          </a:bodyPr>
          <a:lstStyle/>
          <a:p>
            <a:pPr algn="ctr">
              <a:lnSpc>
                <a:spcPct val="114000"/>
              </a:lnSpc>
            </a:pPr>
            <a:r>
              <a:rPr lang="it-IT" sz="800" i="1" dirty="0">
                <a:latin typeface="Arial Narrow" panose="020B0606020202030204" pitchFamily="34" charset="0"/>
              </a:rPr>
              <a:t>Fonte: elaborazioni IFEL su dati </a:t>
            </a:r>
            <a:r>
              <a:rPr lang="it-IT" sz="800" i="1" dirty="0" smtClean="0">
                <a:latin typeface="Arial Narrow" panose="020B0606020202030204" pitchFamily="34" charset="0"/>
              </a:rPr>
              <a:t>Ministero Interno e Ministero Economia e Finanze</a:t>
            </a:r>
            <a:endParaRPr lang="it-IT" sz="800" i="1" dirty="0">
              <a:latin typeface="Arial Narrow" panose="020B0606020202030204" pitchFamily="34" charset="0"/>
            </a:endParaRPr>
          </a:p>
        </p:txBody>
      </p:sp>
      <p:sp>
        <p:nvSpPr>
          <p:cNvPr id="11" name="CasellaDiTesto 10"/>
          <p:cNvSpPr txBox="1"/>
          <p:nvPr/>
        </p:nvSpPr>
        <p:spPr>
          <a:xfrm>
            <a:off x="567369" y="2055396"/>
            <a:ext cx="2569485" cy="583493"/>
          </a:xfrm>
          <a:prstGeom prst="rect">
            <a:avLst/>
          </a:prstGeom>
          <a:noFill/>
        </p:spPr>
        <p:txBody>
          <a:bodyPr wrap="square" rtlCol="0">
            <a:spAutoFit/>
          </a:bodyPr>
          <a:lstStyle/>
          <a:p>
            <a:pPr algn="ctr">
              <a:lnSpc>
                <a:spcPct val="114000"/>
              </a:lnSpc>
            </a:pPr>
            <a:r>
              <a:rPr lang="it-IT" sz="1400" b="1" i="1" dirty="0" smtClean="0">
                <a:solidFill>
                  <a:srgbClr val="005E7D"/>
                </a:solidFill>
                <a:latin typeface="Arial Narrow" panose="020B0606020202030204" pitchFamily="34" charset="0"/>
              </a:rPr>
              <a:t>I tagli ai Comuni, anno per anno</a:t>
            </a:r>
          </a:p>
          <a:p>
            <a:pPr algn="ctr">
              <a:lnSpc>
                <a:spcPct val="114000"/>
              </a:lnSpc>
            </a:pPr>
            <a:r>
              <a:rPr lang="it-IT" sz="1400" b="1" i="1" dirty="0">
                <a:solidFill>
                  <a:srgbClr val="005E7D"/>
                </a:solidFill>
                <a:latin typeface="Arial Narrow" panose="020B0606020202030204" pitchFamily="34" charset="0"/>
              </a:rPr>
              <a:t>(valori in milioni di euro)</a:t>
            </a:r>
          </a:p>
        </p:txBody>
      </p:sp>
      <p:pic>
        <p:nvPicPr>
          <p:cNvPr id="286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2883" y="2710340"/>
            <a:ext cx="1800000" cy="188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ttangolo 13"/>
          <p:cNvSpPr/>
          <p:nvPr/>
        </p:nvSpPr>
        <p:spPr>
          <a:xfrm>
            <a:off x="567369" y="5017103"/>
            <a:ext cx="8194561" cy="1354217"/>
          </a:xfrm>
          <a:prstGeom prst="rect">
            <a:avLst/>
          </a:prstGeom>
        </p:spPr>
        <p:txBody>
          <a:bodyPr wrap="square">
            <a:spAutoFit/>
          </a:bodyPr>
          <a:lstStyle/>
          <a:p>
            <a:pPr marL="180000" indent="-180000" algn="just" defTabSz="914400">
              <a:spcBef>
                <a:spcPts val="300"/>
              </a:spcBef>
              <a:spcAft>
                <a:spcPts val="300"/>
              </a:spcAft>
              <a:buClr>
                <a:srgbClr val="005E7D"/>
              </a:buClr>
              <a:buFont typeface="Arial" panose="020B0604020202020204" pitchFamily="34" charset="0"/>
              <a:buChar char="•"/>
              <a:defRPr/>
            </a:pPr>
            <a:r>
              <a:rPr lang="it-IT" sz="1800" b="1" i="1" dirty="0" smtClean="0">
                <a:solidFill>
                  <a:prstClr val="black"/>
                </a:solidFill>
                <a:latin typeface="Arial Narrow" panose="020B0606020202030204" pitchFamily="34" charset="0"/>
                <a:cs typeface="Arial" panose="020B0604020202020204" pitchFamily="34" charset="0"/>
              </a:rPr>
              <a:t>La stretta di parte corrente continua</a:t>
            </a:r>
            <a:r>
              <a:rPr lang="it-IT" sz="1800" dirty="0" smtClean="0">
                <a:solidFill>
                  <a:prstClr val="black"/>
                </a:solidFill>
                <a:latin typeface="Arial Narrow" panose="020B0606020202030204" pitchFamily="34" charset="0"/>
                <a:cs typeface="Arial" panose="020B0604020202020204" pitchFamily="34" charset="0"/>
              </a:rPr>
              <a:t> per effetto dell’armonizzazione contabile</a:t>
            </a:r>
          </a:p>
          <a:p>
            <a:pPr marL="180000" indent="-180000" algn="just" defTabSz="914400">
              <a:spcBef>
                <a:spcPts val="300"/>
              </a:spcBef>
              <a:spcAft>
                <a:spcPts val="300"/>
              </a:spcAft>
              <a:buClr>
                <a:srgbClr val="005E7D"/>
              </a:buClr>
              <a:buFont typeface="Arial" panose="020B0604020202020204" pitchFamily="34" charset="0"/>
              <a:buChar char="•"/>
              <a:defRPr/>
            </a:pPr>
            <a:r>
              <a:rPr lang="it-IT" sz="1800" dirty="0" smtClean="0">
                <a:solidFill>
                  <a:prstClr val="black"/>
                </a:solidFill>
                <a:latin typeface="Arial Narrow" panose="020B0606020202030204" pitchFamily="34" charset="0"/>
                <a:cs typeface="Arial" panose="020B0604020202020204" pitchFamily="34" charset="0"/>
              </a:rPr>
              <a:t>Il Fondo crediti di dubbia esigibilità </a:t>
            </a:r>
            <a:r>
              <a:rPr lang="it-IT" sz="1800" dirty="0">
                <a:solidFill>
                  <a:prstClr val="black"/>
                </a:solidFill>
                <a:latin typeface="Arial Narrow" panose="020B0606020202030204" pitchFamily="34" charset="0"/>
                <a:cs typeface="Arial" panose="020B0604020202020204" pitchFamily="34" charset="0"/>
              </a:rPr>
              <a:t>(FCDE</a:t>
            </a:r>
            <a:r>
              <a:rPr lang="it-IT" sz="1800" dirty="0" smtClean="0">
                <a:solidFill>
                  <a:prstClr val="black"/>
                </a:solidFill>
                <a:latin typeface="Arial Narrow" panose="020B0606020202030204" pitchFamily="34" charset="0"/>
                <a:cs typeface="Arial" panose="020B0604020202020204" pitchFamily="34" charset="0"/>
              </a:rPr>
              <a:t>) richiede accantonamenti in ragione delle entrate non riscosse, per 2,5 mld. di euro nel 2015 e per diverse centinaia di milioni annui fino al 2019</a:t>
            </a:r>
          </a:p>
          <a:p>
            <a:pPr marL="180000" indent="-180000" algn="just" defTabSz="914400">
              <a:spcBef>
                <a:spcPts val="300"/>
              </a:spcBef>
              <a:spcAft>
                <a:spcPts val="300"/>
              </a:spcAft>
              <a:buClr>
                <a:srgbClr val="005E7D"/>
              </a:buClr>
              <a:buFont typeface="Arial" panose="020B0604020202020204" pitchFamily="34" charset="0"/>
              <a:buChar char="•"/>
              <a:defRPr/>
            </a:pPr>
            <a:r>
              <a:rPr lang="it-IT" sz="1800" dirty="0" smtClean="0">
                <a:solidFill>
                  <a:prstClr val="black"/>
                </a:solidFill>
                <a:latin typeface="Arial Narrow" panose="020B0606020202030204" pitchFamily="34" charset="0"/>
                <a:cs typeface="Arial" panose="020B0604020202020204" pitchFamily="34" charset="0"/>
              </a:rPr>
              <a:t>L’obbligo di accantonamento FCDE per il 2017 passa al 70%</a:t>
            </a:r>
          </a:p>
        </p:txBody>
      </p:sp>
      <p:sp>
        <p:nvSpPr>
          <p:cNvPr id="2" name="Ovale 1"/>
          <p:cNvSpPr/>
          <p:nvPr/>
        </p:nvSpPr>
        <p:spPr bwMode="auto">
          <a:xfrm>
            <a:off x="7062325" y="1712521"/>
            <a:ext cx="504000" cy="324000"/>
          </a:xfrm>
          <a:prstGeom prst="ellipse">
            <a:avLst/>
          </a:prstGeom>
          <a:noFill/>
          <a:ln w="3175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Tree>
    <p:extLst>
      <p:ext uri="{BB962C8B-B14F-4D97-AF65-F5344CB8AC3E}">
        <p14:creationId xmlns:p14="http://schemas.microsoft.com/office/powerpoint/2010/main" val="1082628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93697" y="536633"/>
            <a:ext cx="7094867" cy="455402"/>
          </a:xfrm>
        </p:spPr>
        <p:txBody>
          <a:bodyPr/>
          <a:lstStyle/>
          <a:p>
            <a:pPr>
              <a:lnSpc>
                <a:spcPct val="100000"/>
              </a:lnSpc>
            </a:pPr>
            <a:r>
              <a:rPr lang="it-IT" sz="2600" dirty="0" smtClean="0"/>
              <a:t>Gli accantonamenti FCDE in bilancio</a:t>
            </a:r>
            <a:endParaRPr lang="it-IT" sz="2600"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7</a:t>
            </a:fld>
            <a:endParaRPr lang="it-IT" altLang="it-IT" sz="1200"/>
          </a:p>
        </p:txBody>
      </p:sp>
      <p:sp>
        <p:nvSpPr>
          <p:cNvPr id="13" name="Rettangolo 12"/>
          <p:cNvSpPr/>
          <p:nvPr/>
        </p:nvSpPr>
        <p:spPr>
          <a:xfrm>
            <a:off x="629728" y="1434902"/>
            <a:ext cx="3371821" cy="4764766"/>
          </a:xfrm>
          <a:prstGeom prst="rect">
            <a:avLst/>
          </a:prstGeom>
          <a:noFill/>
          <a:ln w="25400" cap="flat" cmpd="sng" algn="ctr">
            <a:noFill/>
            <a:prstDash val="solid"/>
            <a:headEnd/>
            <a:tailEnd/>
          </a:ln>
          <a:effectLst/>
        </p:spPr>
        <p:txBody>
          <a:bodyPr wrap="square">
            <a:spAutoFit/>
          </a:bodyPr>
          <a:lstStyle/>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b="1" dirty="0" smtClean="0">
                <a:solidFill>
                  <a:prstClr val="black"/>
                </a:solidFill>
                <a:latin typeface="Arial Narrow" panose="020B0606020202030204" pitchFamily="34" charset="0"/>
                <a:ea typeface="+mn-ea"/>
                <a:cs typeface="Arial" panose="020B0604020202020204" pitchFamily="34" charset="0"/>
              </a:rPr>
              <a:t>Nel 2015</a:t>
            </a:r>
            <a:r>
              <a:rPr lang="it-IT" altLang="it-IT" sz="1600" dirty="0" smtClean="0">
                <a:solidFill>
                  <a:prstClr val="black"/>
                </a:solidFill>
                <a:latin typeface="Arial Narrow" panose="020B0606020202030204" pitchFamily="34" charset="0"/>
                <a:ea typeface="+mn-ea"/>
                <a:cs typeface="Arial" panose="020B0604020202020204" pitchFamily="34" charset="0"/>
              </a:rPr>
              <a:t> molti Comuni </a:t>
            </a:r>
            <a:r>
              <a:rPr lang="it-IT" altLang="it-IT" sz="1600" dirty="0">
                <a:solidFill>
                  <a:prstClr val="black"/>
                </a:solidFill>
                <a:latin typeface="Arial Narrow" panose="020B0606020202030204" pitchFamily="34" charset="0"/>
                <a:cs typeface="Arial" panose="020B0604020202020204" pitchFamily="34" charset="0"/>
              </a:rPr>
              <a:t>del</a:t>
            </a:r>
            <a:r>
              <a:rPr lang="it-IT" altLang="it-IT" sz="1600" b="1" dirty="0">
                <a:solidFill>
                  <a:prstClr val="black"/>
                </a:solidFill>
                <a:latin typeface="Arial Narrow" panose="020B0606020202030204" pitchFamily="34" charset="0"/>
                <a:cs typeface="Arial" panose="020B0604020202020204" pitchFamily="34" charset="0"/>
              </a:rPr>
              <a:t> Centro-Nord </a:t>
            </a:r>
            <a:r>
              <a:rPr lang="it-IT" altLang="it-IT" sz="1600" dirty="0" smtClean="0">
                <a:solidFill>
                  <a:prstClr val="black"/>
                </a:solidFill>
                <a:latin typeface="Arial Narrow" panose="020B0606020202030204" pitchFamily="34" charset="0"/>
                <a:ea typeface="+mn-ea"/>
                <a:cs typeface="Arial" panose="020B0604020202020204" pitchFamily="34" charset="0"/>
              </a:rPr>
              <a:t>hanno accantonato in bilancio una</a:t>
            </a:r>
            <a:r>
              <a:rPr lang="it-IT" altLang="it-IT" sz="1600" b="1" dirty="0" smtClean="0">
                <a:solidFill>
                  <a:prstClr val="black"/>
                </a:solidFill>
                <a:latin typeface="Arial Narrow" panose="020B0606020202030204" pitchFamily="34" charset="0"/>
                <a:ea typeface="+mn-ea"/>
                <a:cs typeface="Arial" panose="020B0604020202020204" pitchFamily="34" charset="0"/>
              </a:rPr>
              <a:t> quota FCDE superiore alla soglia minima prevista </a:t>
            </a:r>
            <a:r>
              <a:rPr lang="it-IT" altLang="it-IT" sz="1600" dirty="0" smtClean="0">
                <a:solidFill>
                  <a:prstClr val="black"/>
                </a:solidFill>
                <a:latin typeface="Arial Narrow" panose="020B0606020202030204" pitchFamily="34" charset="0"/>
                <a:ea typeface="+mn-ea"/>
                <a:cs typeface="Arial" panose="020B0604020202020204" pitchFamily="34" charset="0"/>
              </a:rPr>
              <a:t>per l’anno (55% per gli enti sperimentatori, 36% per gli altri)</a:t>
            </a:r>
          </a:p>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dirty="0" smtClean="0">
                <a:solidFill>
                  <a:prstClr val="black"/>
                </a:solidFill>
                <a:latin typeface="Arial Narrow" panose="020B0606020202030204" pitchFamily="34" charset="0"/>
                <a:ea typeface="+mn-ea"/>
                <a:cs typeface="Arial" panose="020B0604020202020204" pitchFamily="34" charset="0"/>
              </a:rPr>
              <a:t>Questa strategia ha consentito a tali enti un abbattimento significativo del Patto, </a:t>
            </a:r>
            <a:r>
              <a:rPr lang="it-IT" altLang="it-IT" sz="1600" dirty="0">
                <a:solidFill>
                  <a:prstClr val="black"/>
                </a:solidFill>
                <a:latin typeface="Arial Narrow" panose="020B0606020202030204" pitchFamily="34" charset="0"/>
                <a:cs typeface="Arial" panose="020B0604020202020204" pitchFamily="34" charset="0"/>
              </a:rPr>
              <a:t>così </a:t>
            </a:r>
            <a:r>
              <a:rPr lang="it-IT" altLang="it-IT" sz="1600" dirty="0" smtClean="0">
                <a:solidFill>
                  <a:prstClr val="black"/>
                </a:solidFill>
                <a:latin typeface="Arial Narrow" panose="020B0606020202030204" pitchFamily="34" charset="0"/>
                <a:ea typeface="+mn-ea"/>
                <a:cs typeface="Arial" panose="020B0604020202020204" pitchFamily="34" charset="0"/>
              </a:rPr>
              <a:t>recuperando capacità di spesa </a:t>
            </a:r>
          </a:p>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dirty="0" smtClean="0">
                <a:solidFill>
                  <a:prstClr val="black"/>
                </a:solidFill>
                <a:latin typeface="Arial Narrow" panose="020B0606020202030204" pitchFamily="34" charset="0"/>
                <a:ea typeface="+mn-ea"/>
                <a:cs typeface="Arial" panose="020B0604020202020204" pitchFamily="34" charset="0"/>
              </a:rPr>
              <a:t>I dati attualmente disponibili per il 2016 evidenziano una quota accantonamenti che già si attesta mediamente sul 70% del FCDE complessivo</a:t>
            </a:r>
          </a:p>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b="1" dirty="0" smtClean="0">
                <a:solidFill>
                  <a:prstClr val="black"/>
                </a:solidFill>
                <a:latin typeface="Arial Narrow" panose="020B0606020202030204" pitchFamily="34" charset="0"/>
                <a:ea typeface="+mn-ea"/>
                <a:cs typeface="Arial" panose="020B0604020202020204" pitchFamily="34" charset="0"/>
              </a:rPr>
              <a:t>Da qui al 2019</a:t>
            </a:r>
            <a:r>
              <a:rPr lang="it-IT" altLang="it-IT" sz="1600" dirty="0" smtClean="0">
                <a:solidFill>
                  <a:prstClr val="black"/>
                </a:solidFill>
                <a:latin typeface="Arial Narrow" panose="020B0606020202030204" pitchFamily="34" charset="0"/>
                <a:ea typeface="+mn-ea"/>
                <a:cs typeface="Arial" panose="020B0604020202020204" pitchFamily="34" charset="0"/>
              </a:rPr>
              <a:t> saranno probabilmente i </a:t>
            </a:r>
            <a:r>
              <a:rPr lang="it-IT" altLang="it-IT" sz="1600" b="1" dirty="0" smtClean="0">
                <a:solidFill>
                  <a:prstClr val="black"/>
                </a:solidFill>
                <a:latin typeface="Arial Narrow" panose="020B0606020202030204" pitchFamily="34" charset="0"/>
                <a:ea typeface="+mn-ea"/>
                <a:cs typeface="Arial" panose="020B0604020202020204" pitchFamily="34" charset="0"/>
              </a:rPr>
              <a:t>Comuni del Sud e alcune grandi Città</a:t>
            </a:r>
            <a:r>
              <a:rPr lang="it-IT" altLang="it-IT" sz="1600" dirty="0" smtClean="0">
                <a:solidFill>
                  <a:prstClr val="black"/>
                </a:solidFill>
                <a:latin typeface="Arial Narrow" panose="020B0606020202030204" pitchFamily="34" charset="0"/>
                <a:ea typeface="+mn-ea"/>
                <a:cs typeface="Arial" panose="020B0604020202020204" pitchFamily="34" charset="0"/>
              </a:rPr>
              <a:t> a subire la </a:t>
            </a:r>
            <a:r>
              <a:rPr lang="it-IT" altLang="it-IT" sz="1600" b="1" dirty="0" smtClean="0">
                <a:solidFill>
                  <a:prstClr val="black"/>
                </a:solidFill>
                <a:latin typeface="Arial Narrow" panose="020B0606020202030204" pitchFamily="34" charset="0"/>
                <a:ea typeface="+mn-ea"/>
                <a:cs typeface="Arial" panose="020B0604020202020204" pitchFamily="34" charset="0"/>
              </a:rPr>
              <a:t>stretta finanziaria più forte</a:t>
            </a:r>
          </a:p>
        </p:txBody>
      </p:sp>
      <p:sp>
        <p:nvSpPr>
          <p:cNvPr id="16" name="CasellaDiTesto 15"/>
          <p:cNvSpPr txBox="1"/>
          <p:nvPr/>
        </p:nvSpPr>
        <p:spPr>
          <a:xfrm>
            <a:off x="4923708" y="3436891"/>
            <a:ext cx="3296051" cy="215444"/>
          </a:xfrm>
          <a:prstGeom prst="rect">
            <a:avLst/>
          </a:prstGeom>
          <a:noFill/>
        </p:spPr>
        <p:txBody>
          <a:bodyPr wrap="square" rtlCol="0">
            <a:spAutoFit/>
          </a:bodyPr>
          <a:lstStyle/>
          <a:p>
            <a:pPr algn="ctr" defTabSz="457200" eaLnBrk="1" fontAlgn="auto" hangingPunct="1">
              <a:spcBef>
                <a:spcPts val="0"/>
              </a:spcBef>
              <a:spcAft>
                <a:spcPts val="0"/>
              </a:spcAft>
            </a:pPr>
            <a:r>
              <a:rPr lang="it-IT" sz="800" i="1" dirty="0" smtClean="0">
                <a:solidFill>
                  <a:prstClr val="black"/>
                </a:solidFill>
                <a:latin typeface="Arial Narrow" panose="020B0606020202030204" pitchFamily="34" charset="0"/>
                <a:ea typeface="+mn-ea"/>
              </a:rPr>
              <a:t>Fonte: elaborazioni IFEL su dati MEF-RGS da monitoraggio PSI 2015</a:t>
            </a:r>
            <a:endParaRPr lang="it-IT" sz="800" i="1" dirty="0">
              <a:solidFill>
                <a:prstClr val="black"/>
              </a:solidFill>
              <a:latin typeface="Arial Narrow" panose="020B0606020202030204" pitchFamily="34" charset="0"/>
              <a:ea typeface="+mn-ea"/>
            </a:endParaRPr>
          </a:p>
        </p:txBody>
      </p:sp>
      <p:sp>
        <p:nvSpPr>
          <p:cNvPr id="17" name="Ovale 16"/>
          <p:cNvSpPr/>
          <p:nvPr/>
        </p:nvSpPr>
        <p:spPr>
          <a:xfrm>
            <a:off x="5920538" y="2616323"/>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29%</a:t>
            </a:r>
          </a:p>
        </p:txBody>
      </p:sp>
      <p:sp>
        <p:nvSpPr>
          <p:cNvPr id="18" name="Ovale 17"/>
          <p:cNvSpPr/>
          <p:nvPr/>
        </p:nvSpPr>
        <p:spPr>
          <a:xfrm>
            <a:off x="7384090" y="2604829"/>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34%</a:t>
            </a:r>
          </a:p>
        </p:txBody>
      </p:sp>
      <p:sp>
        <p:nvSpPr>
          <p:cNvPr id="19" name="Ovale 18"/>
          <p:cNvSpPr/>
          <p:nvPr/>
        </p:nvSpPr>
        <p:spPr>
          <a:xfrm>
            <a:off x="4485754" y="2613455"/>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37%</a:t>
            </a:r>
          </a:p>
        </p:txBody>
      </p:sp>
      <p:sp>
        <p:nvSpPr>
          <p:cNvPr id="20" name="CasellaDiTesto 19"/>
          <p:cNvSpPr txBox="1"/>
          <p:nvPr/>
        </p:nvSpPr>
        <p:spPr>
          <a:xfrm>
            <a:off x="4513460" y="2217466"/>
            <a:ext cx="791808"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NORD</a:t>
            </a:r>
            <a:endParaRPr lang="it-IT" sz="1800" b="1" dirty="0">
              <a:solidFill>
                <a:prstClr val="black"/>
              </a:solidFill>
              <a:latin typeface="Arial Narrow" panose="020B0606020202030204" pitchFamily="34" charset="0"/>
              <a:ea typeface="+mn-ea"/>
            </a:endParaRPr>
          </a:p>
        </p:txBody>
      </p:sp>
      <p:sp>
        <p:nvSpPr>
          <p:cNvPr id="21" name="CasellaDiTesto 20"/>
          <p:cNvSpPr txBox="1"/>
          <p:nvPr/>
        </p:nvSpPr>
        <p:spPr>
          <a:xfrm>
            <a:off x="5816036" y="2231850"/>
            <a:ext cx="1035170"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CENTRO</a:t>
            </a:r>
            <a:endParaRPr lang="it-IT" sz="1800" b="1" dirty="0">
              <a:solidFill>
                <a:prstClr val="black"/>
              </a:solidFill>
              <a:latin typeface="Arial Narrow" panose="020B0606020202030204" pitchFamily="34" charset="0"/>
              <a:ea typeface="+mn-ea"/>
            </a:endParaRPr>
          </a:p>
        </p:txBody>
      </p:sp>
      <p:sp>
        <p:nvSpPr>
          <p:cNvPr id="22" name="CasellaDiTesto 21"/>
          <p:cNvSpPr txBox="1"/>
          <p:nvPr/>
        </p:nvSpPr>
        <p:spPr>
          <a:xfrm>
            <a:off x="7084109" y="2220356"/>
            <a:ext cx="1561382"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SUD E ISOLE</a:t>
            </a:r>
            <a:endParaRPr lang="it-IT" sz="1800" b="1" dirty="0">
              <a:solidFill>
                <a:prstClr val="black"/>
              </a:solidFill>
              <a:latin typeface="Arial Narrow" panose="020B0606020202030204" pitchFamily="34" charset="0"/>
              <a:ea typeface="+mn-ea"/>
            </a:endParaRPr>
          </a:p>
        </p:txBody>
      </p:sp>
      <p:sp>
        <p:nvSpPr>
          <p:cNvPr id="25" name="Ovale 24"/>
          <p:cNvSpPr/>
          <p:nvPr/>
        </p:nvSpPr>
        <p:spPr>
          <a:xfrm>
            <a:off x="5921936" y="5293812"/>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28%</a:t>
            </a:r>
          </a:p>
        </p:txBody>
      </p:sp>
      <p:sp>
        <p:nvSpPr>
          <p:cNvPr id="26" name="Ovale 25"/>
          <p:cNvSpPr/>
          <p:nvPr/>
        </p:nvSpPr>
        <p:spPr>
          <a:xfrm>
            <a:off x="7385488" y="5282318"/>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39%</a:t>
            </a:r>
          </a:p>
        </p:txBody>
      </p:sp>
      <p:sp>
        <p:nvSpPr>
          <p:cNvPr id="27" name="Ovale 26"/>
          <p:cNvSpPr/>
          <p:nvPr/>
        </p:nvSpPr>
        <p:spPr>
          <a:xfrm>
            <a:off x="4487152" y="5290944"/>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33%</a:t>
            </a:r>
          </a:p>
        </p:txBody>
      </p:sp>
      <p:sp>
        <p:nvSpPr>
          <p:cNvPr id="28" name="CasellaDiTesto 27"/>
          <p:cNvSpPr txBox="1"/>
          <p:nvPr/>
        </p:nvSpPr>
        <p:spPr>
          <a:xfrm>
            <a:off x="4514858" y="4894955"/>
            <a:ext cx="791808"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NORD</a:t>
            </a:r>
            <a:endParaRPr lang="it-IT" sz="1800" b="1" dirty="0">
              <a:solidFill>
                <a:prstClr val="black"/>
              </a:solidFill>
              <a:latin typeface="Arial Narrow" panose="020B0606020202030204" pitchFamily="34" charset="0"/>
              <a:ea typeface="+mn-ea"/>
            </a:endParaRPr>
          </a:p>
        </p:txBody>
      </p:sp>
      <p:sp>
        <p:nvSpPr>
          <p:cNvPr id="29" name="CasellaDiTesto 28"/>
          <p:cNvSpPr txBox="1"/>
          <p:nvPr/>
        </p:nvSpPr>
        <p:spPr>
          <a:xfrm>
            <a:off x="5817434" y="4909339"/>
            <a:ext cx="1035170"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CENTRO</a:t>
            </a:r>
            <a:endParaRPr lang="it-IT" sz="1800" b="1" dirty="0">
              <a:solidFill>
                <a:prstClr val="black"/>
              </a:solidFill>
              <a:latin typeface="Arial Narrow" panose="020B0606020202030204" pitchFamily="34" charset="0"/>
              <a:ea typeface="+mn-ea"/>
            </a:endParaRPr>
          </a:p>
        </p:txBody>
      </p:sp>
      <p:sp>
        <p:nvSpPr>
          <p:cNvPr id="30" name="CasellaDiTesto 29"/>
          <p:cNvSpPr txBox="1"/>
          <p:nvPr/>
        </p:nvSpPr>
        <p:spPr>
          <a:xfrm>
            <a:off x="7085507" y="4897845"/>
            <a:ext cx="1561382"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SUD E ISOLE</a:t>
            </a:r>
            <a:endParaRPr lang="it-IT" sz="1800" b="1" dirty="0">
              <a:solidFill>
                <a:prstClr val="black"/>
              </a:solidFill>
              <a:latin typeface="Arial Narrow" panose="020B0606020202030204" pitchFamily="34" charset="0"/>
              <a:ea typeface="+mn-ea"/>
            </a:endParaRPr>
          </a:p>
        </p:txBody>
      </p:sp>
      <p:sp>
        <p:nvSpPr>
          <p:cNvPr id="23" name="Rettangolo 22"/>
          <p:cNvSpPr/>
          <p:nvPr/>
        </p:nvSpPr>
        <p:spPr>
          <a:xfrm>
            <a:off x="4220532" y="1477630"/>
            <a:ext cx="4487332" cy="733534"/>
          </a:xfrm>
          <a:prstGeom prst="rect">
            <a:avLst/>
          </a:prstGeom>
        </p:spPr>
        <p:txBody>
          <a:bodyPr wrap="square">
            <a:spAutoFit/>
          </a:bodyPr>
          <a:lstStyle/>
          <a:p>
            <a:pPr algn="ctr" defTabSz="457200" eaLnBrk="1" fontAlgn="auto" hangingPunct="1">
              <a:spcBef>
                <a:spcPts val="0"/>
              </a:spcBef>
              <a:spcAft>
                <a:spcPts val="200"/>
              </a:spcAft>
            </a:pPr>
            <a:r>
              <a:rPr lang="it-IT" sz="1400" b="1" i="1" cap="all" dirty="0" smtClean="0">
                <a:solidFill>
                  <a:srgbClr val="005E7D"/>
                </a:solidFill>
                <a:latin typeface="Arial Narrow" panose="020B0606020202030204" pitchFamily="34" charset="0"/>
                <a:ea typeface="+mn-ea"/>
              </a:rPr>
              <a:t>Distribuzione fcde 2015 accantonato in bilancio PER AREE TERRITORIALI</a:t>
            </a:r>
          </a:p>
          <a:p>
            <a:pPr algn="ctr" defTabSz="457200" eaLnBrk="1" fontAlgn="auto" hangingPunct="1">
              <a:spcBef>
                <a:spcPts val="0"/>
              </a:spcBef>
              <a:spcAft>
                <a:spcPts val="1200"/>
              </a:spcAft>
            </a:pPr>
            <a:r>
              <a:rPr lang="it-IT" sz="1200" b="1" i="1" dirty="0" smtClean="0">
                <a:solidFill>
                  <a:srgbClr val="005E7D"/>
                </a:solidFill>
                <a:latin typeface="Arial Narrow" panose="020B0606020202030204" pitchFamily="34" charset="0"/>
                <a:ea typeface="+mn-ea"/>
              </a:rPr>
              <a:t>Distribuzione percentuale</a:t>
            </a:r>
            <a:endParaRPr lang="it-IT" sz="1200" b="1" i="1" dirty="0">
              <a:solidFill>
                <a:srgbClr val="005E7D"/>
              </a:solidFill>
              <a:latin typeface="Arial Narrow" panose="020B0606020202030204" pitchFamily="34" charset="0"/>
              <a:ea typeface="+mn-ea"/>
            </a:endParaRPr>
          </a:p>
        </p:txBody>
      </p:sp>
      <p:sp>
        <p:nvSpPr>
          <p:cNvPr id="31" name="Rettangolo 30"/>
          <p:cNvSpPr/>
          <p:nvPr/>
        </p:nvSpPr>
        <p:spPr>
          <a:xfrm>
            <a:off x="4221930" y="4155119"/>
            <a:ext cx="4487332" cy="733534"/>
          </a:xfrm>
          <a:prstGeom prst="rect">
            <a:avLst/>
          </a:prstGeom>
        </p:spPr>
        <p:txBody>
          <a:bodyPr wrap="square">
            <a:spAutoFit/>
          </a:bodyPr>
          <a:lstStyle/>
          <a:p>
            <a:pPr algn="ctr" defTabSz="457200" eaLnBrk="1" fontAlgn="auto" hangingPunct="1">
              <a:spcBef>
                <a:spcPts val="0"/>
              </a:spcBef>
              <a:spcAft>
                <a:spcPts val="200"/>
              </a:spcAft>
            </a:pPr>
            <a:r>
              <a:rPr lang="it-IT" sz="1400" b="1" i="1" cap="all" dirty="0" smtClean="0">
                <a:solidFill>
                  <a:srgbClr val="005E7D"/>
                </a:solidFill>
                <a:latin typeface="Arial Narrow" panose="020B0606020202030204" pitchFamily="34" charset="0"/>
                <a:ea typeface="+mn-ea"/>
              </a:rPr>
              <a:t>QUOTA FCDE STIMATA NELL’OBIETTIVO FINANZIARIO 2015 PER AREE TERRITORIALI</a:t>
            </a:r>
          </a:p>
          <a:p>
            <a:pPr algn="ctr" defTabSz="457200" eaLnBrk="1" fontAlgn="auto" hangingPunct="1">
              <a:spcBef>
                <a:spcPts val="0"/>
              </a:spcBef>
              <a:spcAft>
                <a:spcPts val="1200"/>
              </a:spcAft>
            </a:pPr>
            <a:r>
              <a:rPr lang="it-IT" sz="1200" b="1" i="1" dirty="0" smtClean="0">
                <a:solidFill>
                  <a:srgbClr val="005E7D"/>
                </a:solidFill>
                <a:latin typeface="Arial Narrow" panose="020B0606020202030204" pitchFamily="34" charset="0"/>
                <a:ea typeface="+mn-ea"/>
              </a:rPr>
              <a:t>Distribuzione percentuale</a:t>
            </a:r>
            <a:endParaRPr lang="it-IT" sz="1200" b="1" i="1" dirty="0">
              <a:solidFill>
                <a:srgbClr val="005E7D"/>
              </a:solidFill>
              <a:latin typeface="Arial Narrow" panose="020B0606020202030204" pitchFamily="34" charset="0"/>
              <a:ea typeface="+mn-ea"/>
            </a:endParaRPr>
          </a:p>
        </p:txBody>
      </p:sp>
    </p:spTree>
    <p:extLst>
      <p:ext uri="{BB962C8B-B14F-4D97-AF65-F5344CB8AC3E}">
        <p14:creationId xmlns:p14="http://schemas.microsoft.com/office/powerpoint/2010/main" val="1440165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a:xfrm>
            <a:off x="616063" y="326122"/>
            <a:ext cx="7299212" cy="915823"/>
          </a:xfrm>
        </p:spPr>
        <p:txBody>
          <a:bodyPr/>
          <a:lstStyle/>
          <a:p>
            <a:pPr>
              <a:lnSpc>
                <a:spcPct val="100000"/>
              </a:lnSpc>
            </a:pPr>
            <a:r>
              <a:rPr lang="it-IT" sz="2600" dirty="0" smtClean="0"/>
              <a:t>La capacità di riscossione e il suo ruolo centrale nell’armonizzazione contabile…</a:t>
            </a:r>
            <a:endParaRPr lang="it-IT" sz="2600" u="sng"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8</a:t>
            </a:fld>
            <a:endParaRPr lang="it-IT" altLang="it-IT" sz="1200"/>
          </a:p>
        </p:txBody>
      </p:sp>
      <p:sp>
        <p:nvSpPr>
          <p:cNvPr id="13" name="Rettangolo 12"/>
          <p:cNvSpPr/>
          <p:nvPr/>
        </p:nvSpPr>
        <p:spPr>
          <a:xfrm>
            <a:off x="616063" y="1434902"/>
            <a:ext cx="3498737" cy="5453031"/>
          </a:xfrm>
          <a:prstGeom prst="rect">
            <a:avLst/>
          </a:prstGeom>
          <a:noFill/>
          <a:ln w="25400" cap="flat" cmpd="sng" algn="ctr">
            <a:noFill/>
            <a:prstDash val="solid"/>
            <a:headEnd/>
            <a:tailEnd/>
          </a:ln>
          <a:effectLst/>
        </p:spPr>
        <p:txBody>
          <a:bodyPr wrap="square">
            <a:spAutoFit/>
          </a:bodyPr>
          <a:lstStyle/>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Con la </a:t>
            </a:r>
            <a:r>
              <a:rPr lang="it-IT" altLang="it-IT" sz="1600" b="1" dirty="0" smtClean="0">
                <a:latin typeface="Arial Narrow" panose="020B0606020202030204" pitchFamily="34" charset="0"/>
                <a:ea typeface="+mn-ea"/>
                <a:cs typeface="Arial" panose="020B0604020202020204" pitchFamily="34" charset="0"/>
              </a:rPr>
              <a:t>nuova contabilità la cassa assume una rilevanza ben più significativa</a:t>
            </a:r>
            <a:r>
              <a:rPr lang="it-IT" altLang="it-IT" sz="1600" dirty="0" smtClean="0">
                <a:latin typeface="Arial Narrow" panose="020B0606020202030204" pitchFamily="34" charset="0"/>
                <a:ea typeface="+mn-ea"/>
                <a:cs typeface="Arial" panose="020B0604020202020204" pitchFamily="34" charset="0"/>
              </a:rPr>
              <a:t>, quindi la</a:t>
            </a:r>
            <a:r>
              <a:rPr lang="it-IT" altLang="it-IT" sz="1600" b="1" dirty="0" smtClean="0">
                <a:latin typeface="Arial Narrow" panose="020B0606020202030204" pitchFamily="34" charset="0"/>
                <a:ea typeface="+mn-ea"/>
                <a:cs typeface="Arial" panose="020B0604020202020204" pitchFamily="34" charset="0"/>
              </a:rPr>
              <a:t> capacità di riscossione</a:t>
            </a:r>
            <a:r>
              <a:rPr lang="it-IT" altLang="it-IT" sz="1600" dirty="0" smtClean="0">
                <a:latin typeface="Arial Narrow" panose="020B0606020202030204" pitchFamily="34" charset="0"/>
                <a:ea typeface="+mn-ea"/>
                <a:cs typeface="Arial" panose="020B0604020202020204" pitchFamily="34" charset="0"/>
              </a:rPr>
              <a:t> è un </a:t>
            </a:r>
            <a:r>
              <a:rPr lang="it-IT" altLang="it-IT" sz="1600" b="1" dirty="0" smtClean="0">
                <a:latin typeface="Arial Narrow" panose="020B0606020202030204" pitchFamily="34" charset="0"/>
                <a:ea typeface="+mn-ea"/>
                <a:cs typeface="Arial" panose="020B0604020202020204" pitchFamily="34" charset="0"/>
              </a:rPr>
              <a:t>fattore determinante</a:t>
            </a:r>
            <a:r>
              <a:rPr lang="it-IT" altLang="it-IT" sz="1600" dirty="0" smtClean="0">
                <a:latin typeface="Arial Narrow" panose="020B0606020202030204" pitchFamily="34" charset="0"/>
                <a:ea typeface="+mn-ea"/>
                <a:cs typeface="Arial" panose="020B0604020202020204" pitchFamily="34" charset="0"/>
              </a:rPr>
              <a:t> per realizzare la capacità di spesa riconosciuta all’Ente</a:t>
            </a:r>
          </a:p>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Nel complesso </a:t>
            </a:r>
            <a:r>
              <a:rPr lang="it-IT" altLang="it-IT" sz="1600" b="1" dirty="0" smtClean="0">
                <a:latin typeface="Arial Narrow" panose="020B0606020202030204" pitchFamily="34" charset="0"/>
                <a:ea typeface="+mn-ea"/>
                <a:cs typeface="Arial" panose="020B0604020202020204" pitchFamily="34" charset="0"/>
              </a:rPr>
              <a:t>i Comuni meridionali </a:t>
            </a:r>
            <a:r>
              <a:rPr lang="it-IT" altLang="it-IT" sz="1600" b="1" dirty="0" smtClean="0">
                <a:latin typeface="Arial Narrow" panose="020B0606020202030204" pitchFamily="34" charset="0"/>
                <a:ea typeface="+mn-ea"/>
                <a:cs typeface="Arial" panose="020B0604020202020204" pitchFamily="34" charset="0"/>
              </a:rPr>
              <a:t>(Sud e Isole) rivelano </a:t>
            </a:r>
            <a:r>
              <a:rPr lang="it-IT" altLang="it-IT" sz="1600" b="1" dirty="0" smtClean="0">
                <a:latin typeface="Arial Narrow" panose="020B0606020202030204" pitchFamily="34" charset="0"/>
                <a:ea typeface="+mn-ea"/>
                <a:cs typeface="Arial" panose="020B0604020202020204" pitchFamily="34" charset="0"/>
              </a:rPr>
              <a:t>un maggiore ritardo</a:t>
            </a:r>
            <a:r>
              <a:rPr lang="it-IT" altLang="it-IT" sz="1600" dirty="0" smtClean="0">
                <a:latin typeface="Arial Narrow" panose="020B0606020202030204" pitchFamily="34" charset="0"/>
                <a:ea typeface="+mn-ea"/>
                <a:cs typeface="Arial" panose="020B0604020202020204" pitchFamily="34" charset="0"/>
              </a:rPr>
              <a:t> rispetto agli enti del Centro-Nord, evidenziando in molti casi criticità che rischiano di vanificare o comunque limitare i benefici legati al superamento del Patto di stabilità</a:t>
            </a:r>
          </a:p>
          <a:p>
            <a:pPr marL="180975" indent="-180975" algn="just" defTabSz="457200" eaLnBrk="1" fontAlgn="auto" hangingPunct="1">
              <a:lnSpc>
                <a:spcPct val="114000"/>
              </a:lnSpc>
              <a:spcBef>
                <a:spcPts val="12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Per i Comuni della </a:t>
            </a:r>
            <a:r>
              <a:rPr lang="it-IT" altLang="it-IT" sz="1600" b="1" dirty="0" smtClean="0">
                <a:latin typeface="Arial Narrow" panose="020B0606020202030204" pitchFamily="34" charset="0"/>
                <a:ea typeface="+mn-ea"/>
                <a:cs typeface="Arial" panose="020B0604020202020204" pitchFamily="34" charset="0"/>
              </a:rPr>
              <a:t>Sardegna </a:t>
            </a:r>
            <a:r>
              <a:rPr lang="it-IT" altLang="it-IT" sz="1600" dirty="0" smtClean="0">
                <a:latin typeface="Arial Narrow" panose="020B0606020202030204" pitchFamily="34" charset="0"/>
                <a:ea typeface="+mn-ea"/>
                <a:cs typeface="Arial" panose="020B0604020202020204" pitchFamily="34" charset="0"/>
              </a:rPr>
              <a:t>si </a:t>
            </a:r>
            <a:r>
              <a:rPr lang="it-IT" altLang="it-IT" sz="1600" dirty="0" smtClean="0">
                <a:latin typeface="Arial Narrow" panose="020B0606020202030204" pitchFamily="34" charset="0"/>
                <a:ea typeface="+mn-ea"/>
                <a:cs typeface="Arial" panose="020B0604020202020204" pitchFamily="34" charset="0"/>
              </a:rPr>
              <a:t>ricavano </a:t>
            </a:r>
            <a:r>
              <a:rPr lang="it-IT" altLang="it-IT" sz="1600" b="1" dirty="0" smtClean="0">
                <a:latin typeface="Arial Narrow" panose="020B0606020202030204" pitchFamily="34" charset="0"/>
                <a:ea typeface="+mn-ea"/>
                <a:cs typeface="Arial" panose="020B0604020202020204" pitchFamily="34" charset="0"/>
              </a:rPr>
              <a:t>indicazioni piuttosto rassicuranti</a:t>
            </a:r>
            <a:r>
              <a:rPr lang="it-IT" altLang="it-IT" sz="1600" dirty="0" smtClean="0">
                <a:latin typeface="Arial Narrow" panose="020B0606020202030204" pitchFamily="34" charset="0"/>
                <a:ea typeface="+mn-ea"/>
                <a:cs typeface="Arial" panose="020B0604020202020204" pitchFamily="34" charset="0"/>
              </a:rPr>
              <a:t>, certamente </a:t>
            </a:r>
            <a:r>
              <a:rPr lang="it-IT" altLang="it-IT" sz="1600" dirty="0" smtClean="0">
                <a:latin typeface="Arial Narrow" panose="020B0606020202030204" pitchFamily="34" charset="0"/>
                <a:ea typeface="+mn-ea"/>
                <a:cs typeface="Arial" panose="020B0604020202020204" pitchFamily="34" charset="0"/>
              </a:rPr>
              <a:t>per </a:t>
            </a:r>
            <a:r>
              <a:rPr lang="it-IT" altLang="it-IT" sz="1600" dirty="0" smtClean="0">
                <a:latin typeface="Arial Narrow" panose="020B0606020202030204" pitchFamily="34" charset="0"/>
                <a:ea typeface="+mn-ea"/>
                <a:cs typeface="Arial" panose="020B0604020202020204" pitchFamily="34" charset="0"/>
              </a:rPr>
              <a:t>effetto </a:t>
            </a:r>
            <a:r>
              <a:rPr lang="it-IT" altLang="it-IT" sz="1600" dirty="0" smtClean="0">
                <a:latin typeface="Arial Narrow" panose="020B0606020202030204" pitchFamily="34" charset="0"/>
                <a:ea typeface="+mn-ea"/>
                <a:cs typeface="Arial" panose="020B0604020202020204" pitchFamily="34" charset="0"/>
              </a:rPr>
              <a:t>di migliori performance sui Titoli I e III e dei </a:t>
            </a:r>
            <a:r>
              <a:rPr lang="it-IT" altLang="it-IT" sz="1600" dirty="0" smtClean="0">
                <a:latin typeface="Arial Narrow" panose="020B0606020202030204" pitchFamily="34" charset="0"/>
                <a:ea typeface="+mn-ea"/>
                <a:cs typeface="Arial" panose="020B0604020202020204" pitchFamily="34" charset="0"/>
              </a:rPr>
              <a:t>buoni flussi finanziari con la Regione</a:t>
            </a:r>
            <a:endParaRPr lang="it-IT" altLang="it-IT" sz="1600" b="1" dirty="0" smtClean="0">
              <a:latin typeface="Arial Narrow" panose="020B0606020202030204" pitchFamily="34" charset="0"/>
              <a:ea typeface="+mn-ea"/>
              <a:cs typeface="Arial" panose="020B0604020202020204" pitchFamily="34" charset="0"/>
            </a:endParaRPr>
          </a:p>
        </p:txBody>
      </p:sp>
      <p:sp>
        <p:nvSpPr>
          <p:cNvPr id="17" name="Ovale 16"/>
          <p:cNvSpPr/>
          <p:nvPr/>
        </p:nvSpPr>
        <p:spPr>
          <a:xfrm>
            <a:off x="5433854" y="2338891"/>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a:solidFill>
                  <a:prstClr val="white"/>
                </a:solidFill>
                <a:latin typeface="Arial Narrow" panose="020B0606020202030204" pitchFamily="34" charset="0"/>
                <a:ea typeface="+mn-ea"/>
              </a:rPr>
              <a:t>92%</a:t>
            </a:r>
          </a:p>
        </p:txBody>
      </p:sp>
      <p:sp>
        <p:nvSpPr>
          <p:cNvPr id="18" name="Ovale 17"/>
          <p:cNvSpPr/>
          <p:nvPr/>
        </p:nvSpPr>
        <p:spPr>
          <a:xfrm>
            <a:off x="6676186" y="2327397"/>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85%</a:t>
            </a:r>
          </a:p>
        </p:txBody>
      </p:sp>
      <p:sp>
        <p:nvSpPr>
          <p:cNvPr id="19" name="Ovale 18"/>
          <p:cNvSpPr/>
          <p:nvPr/>
        </p:nvSpPr>
        <p:spPr>
          <a:xfrm>
            <a:off x="4220290" y="2336023"/>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97%</a:t>
            </a:r>
          </a:p>
        </p:txBody>
      </p:sp>
      <p:sp>
        <p:nvSpPr>
          <p:cNvPr id="20" name="CasellaDiTesto 19"/>
          <p:cNvSpPr txBox="1"/>
          <p:nvPr/>
        </p:nvSpPr>
        <p:spPr>
          <a:xfrm>
            <a:off x="4244330" y="1527090"/>
            <a:ext cx="814594"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NORD</a:t>
            </a:r>
            <a:endParaRPr lang="it-IT" sz="1800" b="1" dirty="0">
              <a:solidFill>
                <a:prstClr val="black"/>
              </a:solidFill>
              <a:latin typeface="Arial Narrow" panose="020B0606020202030204" pitchFamily="34" charset="0"/>
              <a:ea typeface="+mn-ea"/>
            </a:endParaRPr>
          </a:p>
        </p:txBody>
      </p:sp>
      <p:sp>
        <p:nvSpPr>
          <p:cNvPr id="21" name="CasellaDiTesto 20"/>
          <p:cNvSpPr txBox="1"/>
          <p:nvPr/>
        </p:nvSpPr>
        <p:spPr>
          <a:xfrm>
            <a:off x="5120001" y="1527090"/>
            <a:ext cx="1397000"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rPr>
              <a:t>CENTRO</a:t>
            </a:r>
            <a:endParaRPr lang="it-IT" sz="1800" b="1" dirty="0">
              <a:solidFill>
                <a:prstClr val="black"/>
              </a:solidFill>
              <a:latin typeface="Arial Narrow" panose="020B0606020202030204" pitchFamily="34" charset="0"/>
            </a:endParaRPr>
          </a:p>
        </p:txBody>
      </p:sp>
      <p:sp>
        <p:nvSpPr>
          <p:cNvPr id="22" name="CasellaDiTesto 21"/>
          <p:cNvSpPr txBox="1"/>
          <p:nvPr/>
        </p:nvSpPr>
        <p:spPr>
          <a:xfrm>
            <a:off x="7628274" y="1541735"/>
            <a:ext cx="1365601" cy="369332"/>
          </a:xfrm>
          <a:prstGeom prst="rect">
            <a:avLst/>
          </a:prstGeom>
          <a:noFill/>
        </p:spPr>
        <p:txBody>
          <a:bodyPr wrap="square" rtlCol="0">
            <a:spAutoFit/>
          </a:bodyPr>
          <a:lstStyle/>
          <a:p>
            <a:pPr algn="ct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SARDEGNA</a:t>
            </a:r>
            <a:endParaRPr lang="it-IT" sz="1800" b="1" dirty="0">
              <a:solidFill>
                <a:prstClr val="black"/>
              </a:solidFill>
              <a:latin typeface="Arial Narrow" panose="020B0606020202030204" pitchFamily="34" charset="0"/>
              <a:ea typeface="+mn-ea"/>
            </a:endParaRPr>
          </a:p>
        </p:txBody>
      </p:sp>
      <p:sp>
        <p:nvSpPr>
          <p:cNvPr id="23" name="Rettangolo 22"/>
          <p:cNvSpPr/>
          <p:nvPr/>
        </p:nvSpPr>
        <p:spPr>
          <a:xfrm>
            <a:off x="4262744" y="1977875"/>
            <a:ext cx="4487332" cy="292388"/>
          </a:xfrm>
          <a:prstGeom prst="rect">
            <a:avLst/>
          </a:prstGeom>
        </p:spPr>
        <p:txBody>
          <a:bodyPr wrap="square">
            <a:spAutoFit/>
          </a:bodyPr>
          <a:lstStyle/>
          <a:p>
            <a:pPr algn="ctr" defTabSz="457200" eaLnBrk="1" fontAlgn="auto" hangingPunct="1">
              <a:spcBef>
                <a:spcPts val="0"/>
              </a:spcBef>
              <a:spcAft>
                <a:spcPts val="200"/>
              </a:spcAft>
            </a:pPr>
            <a:r>
              <a:rPr lang="it-IT" sz="1300" b="1" i="1" cap="all" dirty="0" smtClean="0">
                <a:solidFill>
                  <a:prstClr val="black"/>
                </a:solidFill>
                <a:latin typeface="Arial Narrow" panose="020B0606020202030204" pitchFamily="34" charset="0"/>
                <a:ea typeface="+mn-ea"/>
              </a:rPr>
              <a:t>ENTRATE TITOLO i </a:t>
            </a:r>
            <a:r>
              <a:rPr lang="it-IT" sz="1300" b="1" i="1" cap="all" dirty="0">
                <a:solidFill>
                  <a:prstClr val="black"/>
                </a:solidFill>
                <a:latin typeface="Arial Narrow" panose="020B0606020202030204" pitchFamily="34" charset="0"/>
                <a:ea typeface="+mn-ea"/>
              </a:rPr>
              <a:t>- RAPPORTO </a:t>
            </a:r>
            <a:r>
              <a:rPr lang="it-IT" sz="1300" b="1" i="1" cap="all" dirty="0" smtClean="0">
                <a:solidFill>
                  <a:prstClr val="black"/>
                </a:solidFill>
                <a:latin typeface="Arial Narrow" panose="020B0606020202030204" pitchFamily="34" charset="0"/>
                <a:ea typeface="+mn-ea"/>
              </a:rPr>
              <a:t>TOTALE CASSA / </a:t>
            </a:r>
            <a:r>
              <a:rPr lang="it-IT" sz="1300" b="1" i="1" cap="all" dirty="0">
                <a:solidFill>
                  <a:prstClr val="black"/>
                </a:solidFill>
                <a:latin typeface="Arial Narrow" panose="020B0606020202030204" pitchFamily="34" charset="0"/>
                <a:ea typeface="+mn-ea"/>
              </a:rPr>
              <a:t>COMPETENZA</a:t>
            </a:r>
            <a:endParaRPr lang="it-IT" sz="1300" b="1" i="1" dirty="0">
              <a:solidFill>
                <a:prstClr val="black"/>
              </a:solidFill>
              <a:latin typeface="Arial Narrow" panose="020B0606020202030204" pitchFamily="34" charset="0"/>
              <a:ea typeface="+mn-ea"/>
            </a:endParaRPr>
          </a:p>
        </p:txBody>
      </p:sp>
      <p:sp>
        <p:nvSpPr>
          <p:cNvPr id="24" name="CasellaDiTesto 23"/>
          <p:cNvSpPr txBox="1"/>
          <p:nvPr/>
        </p:nvSpPr>
        <p:spPr>
          <a:xfrm>
            <a:off x="5386598" y="6067972"/>
            <a:ext cx="2070917" cy="215444"/>
          </a:xfrm>
          <a:prstGeom prst="rect">
            <a:avLst/>
          </a:prstGeom>
          <a:noFill/>
        </p:spPr>
        <p:txBody>
          <a:bodyPr wrap="square" rtlCol="0">
            <a:spAutoFit/>
          </a:bodyPr>
          <a:lstStyle/>
          <a:p>
            <a:pPr algn="ctr" defTabSz="457200" eaLnBrk="1" fontAlgn="auto" hangingPunct="1">
              <a:spcBef>
                <a:spcPts val="0"/>
              </a:spcBef>
              <a:spcAft>
                <a:spcPts val="0"/>
              </a:spcAft>
            </a:pPr>
            <a:r>
              <a:rPr lang="it-IT" sz="800" i="1" dirty="0" smtClean="0">
                <a:solidFill>
                  <a:prstClr val="black"/>
                </a:solidFill>
                <a:latin typeface="Arial Narrow" panose="020B0606020202030204" pitchFamily="34" charset="0"/>
                <a:ea typeface="+mn-ea"/>
              </a:rPr>
              <a:t>Fonte: elaborazioni IFEL su dati CCCB 2015</a:t>
            </a:r>
            <a:endParaRPr lang="it-IT" sz="800" i="1" dirty="0">
              <a:solidFill>
                <a:prstClr val="black"/>
              </a:solidFill>
              <a:latin typeface="Arial Narrow" panose="020B0606020202030204" pitchFamily="34" charset="0"/>
              <a:ea typeface="+mn-ea"/>
            </a:endParaRPr>
          </a:p>
        </p:txBody>
      </p:sp>
      <p:sp>
        <p:nvSpPr>
          <p:cNvPr id="32" name="Ovale 31"/>
          <p:cNvSpPr/>
          <p:nvPr/>
        </p:nvSpPr>
        <p:spPr>
          <a:xfrm>
            <a:off x="7919938" y="2332317"/>
            <a:ext cx="905774" cy="699664"/>
          </a:xfrm>
          <a:prstGeom prst="ellipse">
            <a:avLst/>
          </a:prstGeom>
          <a:solidFill>
            <a:srgbClr val="5B9BD5"/>
          </a:solidFill>
          <a:ln w="25400" cap="flat" cmpd="sng" algn="ctr">
            <a:solidFill>
              <a:srgbClr val="C00000"/>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smtClean="0">
                <a:solidFill>
                  <a:prstClr val="white"/>
                </a:solidFill>
                <a:latin typeface="Arial Narrow" panose="020B0606020202030204" pitchFamily="34" charset="0"/>
                <a:ea typeface="+mn-ea"/>
              </a:rPr>
              <a:t>89%</a:t>
            </a:r>
            <a:endParaRPr lang="it-IT" sz="2000" b="1" kern="0" dirty="0">
              <a:solidFill>
                <a:prstClr val="white"/>
              </a:solidFill>
              <a:latin typeface="Arial Narrow" panose="020B0606020202030204" pitchFamily="34" charset="0"/>
              <a:ea typeface="+mn-ea"/>
            </a:endParaRPr>
          </a:p>
        </p:txBody>
      </p:sp>
      <p:sp>
        <p:nvSpPr>
          <p:cNvPr id="33" name="CasellaDiTesto 32"/>
          <p:cNvSpPr txBox="1"/>
          <p:nvPr/>
        </p:nvSpPr>
        <p:spPr>
          <a:xfrm>
            <a:off x="6315416" y="1534900"/>
            <a:ext cx="1441133" cy="369332"/>
          </a:xfrm>
          <a:prstGeom prst="rect">
            <a:avLst/>
          </a:prstGeom>
          <a:noFill/>
        </p:spPr>
        <p:txBody>
          <a:bodyPr wrap="square" rtlCol="0">
            <a:spAutoFit/>
          </a:bodyPr>
          <a:lstStyle/>
          <a:p>
            <a:pPr algn="r" defTabSz="457200" eaLnBrk="1" fontAlgn="auto" hangingPunct="1">
              <a:spcBef>
                <a:spcPts val="0"/>
              </a:spcBef>
              <a:spcAft>
                <a:spcPts val="0"/>
              </a:spcAft>
            </a:pPr>
            <a:r>
              <a:rPr lang="it-IT" sz="1800" b="1" dirty="0" smtClean="0">
                <a:solidFill>
                  <a:prstClr val="black"/>
                </a:solidFill>
                <a:latin typeface="Arial Narrow" panose="020B0606020202030204" pitchFamily="34" charset="0"/>
                <a:ea typeface="+mn-ea"/>
              </a:rPr>
              <a:t>SUD E ISOLE</a:t>
            </a:r>
            <a:endParaRPr lang="it-IT" sz="1800" b="1" dirty="0">
              <a:solidFill>
                <a:prstClr val="black"/>
              </a:solidFill>
              <a:latin typeface="Arial Narrow" panose="020B0606020202030204" pitchFamily="34" charset="0"/>
              <a:ea typeface="+mn-ea"/>
            </a:endParaRPr>
          </a:p>
        </p:txBody>
      </p:sp>
      <p:sp>
        <p:nvSpPr>
          <p:cNvPr id="34" name="Ovale 33"/>
          <p:cNvSpPr/>
          <p:nvPr/>
        </p:nvSpPr>
        <p:spPr>
          <a:xfrm>
            <a:off x="4210462" y="3808491"/>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95%</a:t>
            </a:r>
          </a:p>
        </p:txBody>
      </p:sp>
      <p:sp>
        <p:nvSpPr>
          <p:cNvPr id="35" name="Ovale 34"/>
          <p:cNvSpPr/>
          <p:nvPr/>
        </p:nvSpPr>
        <p:spPr>
          <a:xfrm>
            <a:off x="5409278" y="3811359"/>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smtClean="0">
                <a:solidFill>
                  <a:prstClr val="white"/>
                </a:solidFill>
                <a:latin typeface="Arial Narrow" panose="020B0606020202030204" pitchFamily="34" charset="0"/>
                <a:ea typeface="+mn-ea"/>
              </a:rPr>
              <a:t>99%</a:t>
            </a:r>
            <a:endParaRPr lang="it-IT" sz="2000" b="1" kern="0" dirty="0">
              <a:solidFill>
                <a:prstClr val="white"/>
              </a:solidFill>
              <a:latin typeface="Arial Narrow" panose="020B0606020202030204" pitchFamily="34" charset="0"/>
              <a:ea typeface="+mn-ea"/>
            </a:endParaRPr>
          </a:p>
        </p:txBody>
      </p:sp>
      <p:sp>
        <p:nvSpPr>
          <p:cNvPr id="36" name="Ovale 35"/>
          <p:cNvSpPr/>
          <p:nvPr/>
        </p:nvSpPr>
        <p:spPr>
          <a:xfrm>
            <a:off x="6651610" y="3799865"/>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92%</a:t>
            </a:r>
          </a:p>
        </p:txBody>
      </p:sp>
      <p:sp>
        <p:nvSpPr>
          <p:cNvPr id="37" name="Ovale 36"/>
          <p:cNvSpPr/>
          <p:nvPr/>
        </p:nvSpPr>
        <p:spPr>
          <a:xfrm>
            <a:off x="7756549" y="3804785"/>
            <a:ext cx="1104875" cy="699664"/>
          </a:xfrm>
          <a:prstGeom prst="ellipse">
            <a:avLst/>
          </a:prstGeom>
          <a:solidFill>
            <a:srgbClr val="5B9BD5"/>
          </a:solidFill>
          <a:ln w="25400" cap="flat" cmpd="sng" algn="ctr">
            <a:solidFill>
              <a:srgbClr val="C00000"/>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smtClean="0">
                <a:solidFill>
                  <a:prstClr val="white"/>
                </a:solidFill>
                <a:latin typeface="Arial Narrow" panose="020B0606020202030204" pitchFamily="34" charset="0"/>
                <a:ea typeface="+mn-ea"/>
              </a:rPr>
              <a:t>102%</a:t>
            </a:r>
            <a:endParaRPr lang="it-IT" sz="2000" b="1" kern="0" dirty="0">
              <a:solidFill>
                <a:prstClr val="white"/>
              </a:solidFill>
              <a:latin typeface="Arial Narrow" panose="020B0606020202030204" pitchFamily="34" charset="0"/>
              <a:ea typeface="+mn-ea"/>
            </a:endParaRPr>
          </a:p>
        </p:txBody>
      </p:sp>
      <p:sp>
        <p:nvSpPr>
          <p:cNvPr id="38" name="Rettangolo 37"/>
          <p:cNvSpPr/>
          <p:nvPr/>
        </p:nvSpPr>
        <p:spPr>
          <a:xfrm>
            <a:off x="4252916" y="3482039"/>
            <a:ext cx="4487332" cy="292388"/>
          </a:xfrm>
          <a:prstGeom prst="rect">
            <a:avLst/>
          </a:prstGeom>
        </p:spPr>
        <p:txBody>
          <a:bodyPr wrap="square">
            <a:spAutoFit/>
          </a:bodyPr>
          <a:lstStyle/>
          <a:p>
            <a:pPr algn="ctr" defTabSz="457200" eaLnBrk="1" fontAlgn="auto" hangingPunct="1">
              <a:spcBef>
                <a:spcPts val="0"/>
              </a:spcBef>
              <a:spcAft>
                <a:spcPts val="200"/>
              </a:spcAft>
            </a:pPr>
            <a:r>
              <a:rPr lang="it-IT" sz="1300" b="1" i="1" cap="all" dirty="0" smtClean="0">
                <a:solidFill>
                  <a:prstClr val="black"/>
                </a:solidFill>
                <a:latin typeface="Arial Narrow" panose="020B0606020202030204" pitchFamily="34" charset="0"/>
                <a:ea typeface="+mn-ea"/>
              </a:rPr>
              <a:t>ENTRATE TITOLO II </a:t>
            </a:r>
            <a:r>
              <a:rPr lang="it-IT" sz="1300" b="1" i="1" cap="all" dirty="0">
                <a:solidFill>
                  <a:prstClr val="black"/>
                </a:solidFill>
                <a:latin typeface="Arial Narrow" panose="020B0606020202030204" pitchFamily="34" charset="0"/>
                <a:ea typeface="+mn-ea"/>
              </a:rPr>
              <a:t>- RAPPORTO </a:t>
            </a:r>
            <a:r>
              <a:rPr lang="it-IT" sz="1300" b="1" i="1" cap="all" dirty="0" smtClean="0">
                <a:solidFill>
                  <a:prstClr val="black"/>
                </a:solidFill>
                <a:latin typeface="Arial Narrow" panose="020B0606020202030204" pitchFamily="34" charset="0"/>
                <a:ea typeface="+mn-ea"/>
              </a:rPr>
              <a:t>TOTALE CASSA </a:t>
            </a:r>
            <a:r>
              <a:rPr lang="it-IT" sz="1300" b="1" i="1" cap="all" dirty="0">
                <a:solidFill>
                  <a:prstClr val="black"/>
                </a:solidFill>
                <a:latin typeface="Arial Narrow" panose="020B0606020202030204" pitchFamily="34" charset="0"/>
                <a:ea typeface="+mn-ea"/>
              </a:rPr>
              <a:t>/ COMPETENZA</a:t>
            </a:r>
            <a:endParaRPr lang="it-IT" sz="1300" b="1" i="1" dirty="0">
              <a:solidFill>
                <a:prstClr val="black"/>
              </a:solidFill>
              <a:latin typeface="Arial Narrow" panose="020B0606020202030204" pitchFamily="34" charset="0"/>
              <a:ea typeface="+mn-ea"/>
            </a:endParaRPr>
          </a:p>
        </p:txBody>
      </p:sp>
      <p:sp>
        <p:nvSpPr>
          <p:cNvPr id="39" name="Ovale 38"/>
          <p:cNvSpPr/>
          <p:nvPr/>
        </p:nvSpPr>
        <p:spPr>
          <a:xfrm>
            <a:off x="4199086" y="5271099"/>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88%</a:t>
            </a:r>
          </a:p>
        </p:txBody>
      </p:sp>
      <p:sp>
        <p:nvSpPr>
          <p:cNvPr id="40" name="Ovale 39"/>
          <p:cNvSpPr/>
          <p:nvPr/>
        </p:nvSpPr>
        <p:spPr>
          <a:xfrm>
            <a:off x="5397902" y="5273967"/>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smtClean="0">
                <a:solidFill>
                  <a:prstClr val="white"/>
                </a:solidFill>
                <a:latin typeface="Arial Narrow" panose="020B0606020202030204" pitchFamily="34" charset="0"/>
                <a:ea typeface="+mn-ea"/>
              </a:rPr>
              <a:t>72%</a:t>
            </a:r>
            <a:endParaRPr lang="it-IT" sz="2000" b="1" kern="0" dirty="0">
              <a:solidFill>
                <a:prstClr val="white"/>
              </a:solidFill>
              <a:latin typeface="Arial Narrow" panose="020B0606020202030204" pitchFamily="34" charset="0"/>
              <a:ea typeface="+mn-ea"/>
            </a:endParaRPr>
          </a:p>
        </p:txBody>
      </p:sp>
      <p:sp>
        <p:nvSpPr>
          <p:cNvPr id="41" name="Ovale 40"/>
          <p:cNvSpPr/>
          <p:nvPr/>
        </p:nvSpPr>
        <p:spPr>
          <a:xfrm>
            <a:off x="6640234" y="5262473"/>
            <a:ext cx="905774" cy="699664"/>
          </a:xfrm>
          <a:prstGeom prst="ellipse">
            <a:avLst/>
          </a:prstGeom>
          <a:solidFill>
            <a:srgbClr val="5B9BD5"/>
          </a:solidFill>
          <a:ln w="6350" cap="flat" cmpd="sng" algn="ctr">
            <a:solidFill>
              <a:srgbClr val="5B9BD5"/>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smtClean="0">
                <a:ln>
                  <a:noFill/>
                </a:ln>
                <a:solidFill>
                  <a:prstClr val="white"/>
                </a:solidFill>
                <a:effectLst/>
                <a:uLnTx/>
                <a:uFillTx/>
                <a:latin typeface="Arial Narrow" panose="020B0606020202030204" pitchFamily="34" charset="0"/>
                <a:ea typeface="+mn-ea"/>
                <a:cs typeface="+mn-cs"/>
              </a:rPr>
              <a:t>66%</a:t>
            </a:r>
          </a:p>
        </p:txBody>
      </p:sp>
      <p:sp>
        <p:nvSpPr>
          <p:cNvPr id="42" name="Ovale 41"/>
          <p:cNvSpPr/>
          <p:nvPr/>
        </p:nvSpPr>
        <p:spPr>
          <a:xfrm>
            <a:off x="7883986" y="5267393"/>
            <a:ext cx="905774" cy="699664"/>
          </a:xfrm>
          <a:prstGeom prst="ellipse">
            <a:avLst/>
          </a:prstGeom>
          <a:solidFill>
            <a:srgbClr val="5B9BD5"/>
          </a:solidFill>
          <a:ln w="25400" cap="flat" cmpd="sng" algn="ctr">
            <a:solidFill>
              <a:srgbClr val="C00000"/>
            </a:solidFill>
            <a:prstDash val="solid"/>
            <a:miter lim="800000"/>
          </a:ln>
          <a:effectLst/>
        </p:spPr>
        <p:txBody>
          <a:bodyPr rtlCol="0" anchor="ctr"/>
          <a:lstStyle/>
          <a:p>
            <a:pPr algn="ctr" defTabSz="457200" eaLnBrk="1" fontAlgn="auto" hangingPunct="1">
              <a:spcBef>
                <a:spcPts val="0"/>
              </a:spcBef>
              <a:spcAft>
                <a:spcPts val="0"/>
              </a:spcAft>
            </a:pPr>
            <a:r>
              <a:rPr lang="it-IT" sz="2000" b="1" kern="0" dirty="0" smtClean="0">
                <a:solidFill>
                  <a:prstClr val="white"/>
                </a:solidFill>
                <a:latin typeface="Arial Narrow" panose="020B0606020202030204" pitchFamily="34" charset="0"/>
                <a:ea typeface="+mn-ea"/>
              </a:rPr>
              <a:t>82%</a:t>
            </a:r>
            <a:endParaRPr lang="it-IT" sz="2000" b="1" kern="0" dirty="0">
              <a:solidFill>
                <a:prstClr val="white"/>
              </a:solidFill>
              <a:latin typeface="Arial Narrow" panose="020B0606020202030204" pitchFamily="34" charset="0"/>
              <a:ea typeface="+mn-ea"/>
            </a:endParaRPr>
          </a:p>
        </p:txBody>
      </p:sp>
      <p:sp>
        <p:nvSpPr>
          <p:cNvPr id="43" name="Rettangolo 42"/>
          <p:cNvSpPr/>
          <p:nvPr/>
        </p:nvSpPr>
        <p:spPr>
          <a:xfrm>
            <a:off x="4199086" y="4944647"/>
            <a:ext cx="4529786" cy="292388"/>
          </a:xfrm>
          <a:prstGeom prst="rect">
            <a:avLst/>
          </a:prstGeom>
        </p:spPr>
        <p:txBody>
          <a:bodyPr wrap="square">
            <a:spAutoFit/>
          </a:bodyPr>
          <a:lstStyle/>
          <a:p>
            <a:pPr algn="ctr" defTabSz="457200" eaLnBrk="1" fontAlgn="auto" hangingPunct="1">
              <a:spcBef>
                <a:spcPts val="0"/>
              </a:spcBef>
              <a:spcAft>
                <a:spcPts val="200"/>
              </a:spcAft>
            </a:pPr>
            <a:r>
              <a:rPr lang="it-IT" sz="1300" b="1" i="1" cap="all" dirty="0" smtClean="0">
                <a:solidFill>
                  <a:prstClr val="black"/>
                </a:solidFill>
                <a:latin typeface="Arial Narrow" panose="020B0606020202030204" pitchFamily="34" charset="0"/>
                <a:ea typeface="+mn-ea"/>
              </a:rPr>
              <a:t>ENTRATE TITOLO III </a:t>
            </a:r>
            <a:r>
              <a:rPr lang="it-IT" sz="1300" b="1" i="1" cap="all" dirty="0">
                <a:solidFill>
                  <a:prstClr val="black"/>
                </a:solidFill>
                <a:latin typeface="Arial Narrow" panose="020B0606020202030204" pitchFamily="34" charset="0"/>
                <a:ea typeface="+mn-ea"/>
              </a:rPr>
              <a:t>- RAPPORTO </a:t>
            </a:r>
            <a:r>
              <a:rPr lang="it-IT" sz="1300" b="1" i="1" cap="all" dirty="0" smtClean="0">
                <a:solidFill>
                  <a:prstClr val="black"/>
                </a:solidFill>
                <a:latin typeface="Arial Narrow" panose="020B0606020202030204" pitchFamily="34" charset="0"/>
                <a:ea typeface="+mn-ea"/>
              </a:rPr>
              <a:t>TOTALE CASSA </a:t>
            </a:r>
            <a:r>
              <a:rPr lang="it-IT" sz="1300" b="1" i="1" cap="all" dirty="0">
                <a:solidFill>
                  <a:prstClr val="black"/>
                </a:solidFill>
                <a:latin typeface="Arial Narrow" panose="020B0606020202030204" pitchFamily="34" charset="0"/>
                <a:ea typeface="+mn-ea"/>
              </a:rPr>
              <a:t>/ COMPETENZA</a:t>
            </a:r>
            <a:endParaRPr lang="it-IT" sz="1300" b="1" i="1" dirty="0">
              <a:solidFill>
                <a:prstClr val="black"/>
              </a:solidFill>
              <a:latin typeface="Arial Narrow" panose="020B0606020202030204" pitchFamily="34" charset="0"/>
              <a:ea typeface="+mn-ea"/>
            </a:endParaRPr>
          </a:p>
        </p:txBody>
      </p:sp>
    </p:spTree>
    <p:extLst>
      <p:ext uri="{BB962C8B-B14F-4D97-AF65-F5344CB8AC3E}">
        <p14:creationId xmlns:p14="http://schemas.microsoft.com/office/powerpoint/2010/main" val="1738173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5198" y="1831201"/>
            <a:ext cx="4032000" cy="4210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09" name="Rectangle 2"/>
          <p:cNvSpPr>
            <a:spLocks noGrp="1" noChangeArrowheads="1"/>
          </p:cNvSpPr>
          <p:nvPr>
            <p:ph type="title"/>
          </p:nvPr>
        </p:nvSpPr>
        <p:spPr>
          <a:xfrm>
            <a:off x="667819" y="326122"/>
            <a:ext cx="7299212" cy="915823"/>
          </a:xfrm>
        </p:spPr>
        <p:txBody>
          <a:bodyPr/>
          <a:lstStyle/>
          <a:p>
            <a:pPr>
              <a:lnSpc>
                <a:spcPct val="100000"/>
              </a:lnSpc>
            </a:pPr>
            <a:r>
              <a:rPr lang="it-IT" sz="2600" dirty="0" smtClean="0"/>
              <a:t>…La capacità di riscossione e il suo ruolo centrale nell’armonizzazione contabile</a:t>
            </a:r>
            <a:endParaRPr lang="it-IT" sz="2600" u="sng" dirty="0"/>
          </a:p>
        </p:txBody>
      </p:sp>
      <p:sp>
        <p:nvSpPr>
          <p:cNvPr id="17411" name="Segnaposto numero diapositiva 1"/>
          <p:cNvSpPr>
            <a:spLocks noGrp="1"/>
          </p:cNvSpPr>
          <p:nvPr>
            <p:ph type="sldNum" sz="quarter" idx="12"/>
          </p:nvPr>
        </p:nvSpPr>
        <p:spPr>
          <a:noFill/>
        </p:spPr>
        <p:txBody>
          <a:bodyPr/>
          <a:lstStyle>
            <a:lvl1pPr>
              <a:defRPr sz="2400">
                <a:solidFill>
                  <a:schemeClr val="tx1"/>
                </a:solidFill>
                <a:latin typeface="Arial" pitchFamily="34" charset="0"/>
                <a:ea typeface="ヒラギノ角ゴ Pro W3" charset="-128"/>
              </a:defRPr>
            </a:lvl1pPr>
            <a:lvl2pPr marL="742950" indent="-285750">
              <a:defRPr sz="2400">
                <a:solidFill>
                  <a:schemeClr val="tx1"/>
                </a:solidFill>
                <a:latin typeface="Arial" pitchFamily="34" charset="0"/>
                <a:ea typeface="ヒラギノ角ゴ Pro W3" charset="-128"/>
              </a:defRPr>
            </a:lvl2pPr>
            <a:lvl3pPr marL="1143000" indent="-228600">
              <a:defRPr sz="2400">
                <a:solidFill>
                  <a:schemeClr val="tx1"/>
                </a:solidFill>
                <a:latin typeface="Arial" pitchFamily="34" charset="0"/>
                <a:ea typeface="ヒラギノ角ゴ Pro W3" charset="-128"/>
              </a:defRPr>
            </a:lvl3pPr>
            <a:lvl4pPr marL="1600200" indent="-228600">
              <a:defRPr sz="2400">
                <a:solidFill>
                  <a:schemeClr val="tx1"/>
                </a:solidFill>
                <a:latin typeface="Arial" pitchFamily="34" charset="0"/>
                <a:ea typeface="ヒラギノ角ゴ Pro W3" charset="-128"/>
              </a:defRPr>
            </a:lvl4pPr>
            <a:lvl5pPr marL="2057400" indent="-228600">
              <a:defRPr sz="2400">
                <a:solidFill>
                  <a:schemeClr val="tx1"/>
                </a:solidFill>
                <a:latin typeface="Arial" pitchFamily="34" charset="0"/>
                <a:ea typeface="ヒラギノ角ゴ Pro W3" charset="-128"/>
              </a:defRPr>
            </a:lvl5pPr>
            <a:lvl6pPr marL="2514600" indent="-228600" eaLnBrk="0" fontAlgn="base" hangingPunct="0">
              <a:spcBef>
                <a:spcPct val="0"/>
              </a:spcBef>
              <a:spcAft>
                <a:spcPct val="0"/>
              </a:spcAft>
              <a:defRPr sz="2400">
                <a:solidFill>
                  <a:schemeClr val="tx1"/>
                </a:solidFill>
                <a:latin typeface="Arial" pitchFamily="34" charset="0"/>
                <a:ea typeface="ヒラギノ角ゴ Pro W3" charset="-128"/>
              </a:defRPr>
            </a:lvl6pPr>
            <a:lvl7pPr marL="2971800" indent="-228600" eaLnBrk="0" fontAlgn="base" hangingPunct="0">
              <a:spcBef>
                <a:spcPct val="0"/>
              </a:spcBef>
              <a:spcAft>
                <a:spcPct val="0"/>
              </a:spcAft>
              <a:defRPr sz="2400">
                <a:solidFill>
                  <a:schemeClr val="tx1"/>
                </a:solidFill>
                <a:latin typeface="Arial" pitchFamily="34" charset="0"/>
                <a:ea typeface="ヒラギノ角ゴ Pro W3" charset="-128"/>
              </a:defRPr>
            </a:lvl7pPr>
            <a:lvl8pPr marL="3429000" indent="-228600" eaLnBrk="0" fontAlgn="base" hangingPunct="0">
              <a:spcBef>
                <a:spcPct val="0"/>
              </a:spcBef>
              <a:spcAft>
                <a:spcPct val="0"/>
              </a:spcAft>
              <a:defRPr sz="2400">
                <a:solidFill>
                  <a:schemeClr val="tx1"/>
                </a:solidFill>
                <a:latin typeface="Arial" pitchFamily="34" charset="0"/>
                <a:ea typeface="ヒラギノ角ゴ Pro W3" charset="-128"/>
              </a:defRPr>
            </a:lvl8pPr>
            <a:lvl9pPr marL="3886200" indent="-228600" eaLnBrk="0" fontAlgn="base" hangingPunct="0">
              <a:spcBef>
                <a:spcPct val="0"/>
              </a:spcBef>
              <a:spcAft>
                <a:spcPct val="0"/>
              </a:spcAft>
              <a:defRPr sz="2400">
                <a:solidFill>
                  <a:schemeClr val="tx1"/>
                </a:solidFill>
                <a:latin typeface="Arial" pitchFamily="34" charset="0"/>
                <a:ea typeface="ヒラギノ角ゴ Pro W3" charset="-128"/>
              </a:defRPr>
            </a:lvl9pPr>
          </a:lstStyle>
          <a:p>
            <a:fld id="{83927D5F-EF90-4B0D-B496-5FB655BBB54A}" type="slidenum">
              <a:rPr lang="it-IT" altLang="it-IT" sz="1200"/>
              <a:pPr/>
              <a:t>9</a:t>
            </a:fld>
            <a:endParaRPr lang="it-IT" altLang="it-IT" sz="1200"/>
          </a:p>
        </p:txBody>
      </p:sp>
      <p:sp>
        <p:nvSpPr>
          <p:cNvPr id="13" name="Rettangolo 12"/>
          <p:cNvSpPr/>
          <p:nvPr/>
        </p:nvSpPr>
        <p:spPr>
          <a:xfrm>
            <a:off x="586596" y="1417650"/>
            <a:ext cx="3612490" cy="5018425"/>
          </a:xfrm>
          <a:prstGeom prst="rect">
            <a:avLst/>
          </a:prstGeom>
          <a:noFill/>
          <a:ln w="25400" cap="flat" cmpd="sng" algn="ctr">
            <a:noFill/>
            <a:prstDash val="solid"/>
            <a:headEnd/>
            <a:tailEnd/>
          </a:ln>
          <a:effectLst/>
        </p:spPr>
        <p:txBody>
          <a:bodyPr wrap="square">
            <a:spAutoFit/>
          </a:bodyPr>
          <a:lstStyle/>
          <a:p>
            <a:pPr marL="180975" indent="-180975" algn="just" defTabSz="457200" eaLnBrk="1" fontAlgn="auto" hangingPunct="1">
              <a:lnSpc>
                <a:spcPct val="114000"/>
              </a:lnSpc>
              <a:spcBef>
                <a:spcPts val="6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In regime di armonizzazione contabile e con il passaggio dal Patto di stabilità al saldo finale di competenza l’erogazione dei trasferimenti regionali dovrà </a:t>
            </a:r>
            <a:r>
              <a:rPr lang="it-IT" altLang="it-IT" sz="1600" b="1" dirty="0" smtClean="0">
                <a:latin typeface="Arial Narrow" panose="020B0606020202030204" pitchFamily="34" charset="0"/>
                <a:ea typeface="+mn-ea"/>
                <a:cs typeface="Arial" panose="020B0604020202020204" pitchFamily="34" charset="0"/>
              </a:rPr>
              <a:t>superare l’opaca gestione tradizionale «a residui»</a:t>
            </a:r>
          </a:p>
          <a:p>
            <a:pPr marL="180975" indent="-180975" algn="just" defTabSz="457200" eaLnBrk="1" fontAlgn="auto" hangingPunct="1">
              <a:lnSpc>
                <a:spcPct val="114000"/>
              </a:lnSpc>
              <a:spcBef>
                <a:spcPts val="6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È </a:t>
            </a:r>
            <a:r>
              <a:rPr lang="it-IT" altLang="it-IT" sz="1600" b="1" dirty="0" smtClean="0">
                <a:latin typeface="Arial Narrow" panose="020B0606020202030204" pitchFamily="34" charset="0"/>
                <a:ea typeface="+mn-ea"/>
                <a:cs typeface="Arial" panose="020B0604020202020204" pitchFamily="34" charset="0"/>
              </a:rPr>
              <a:t>fondamentale tendere nella gestione di competenza ad un allineamento tra i flussi in uscita della Regione e i flussi in entrata del singolo Ente secondo cronoprogramma</a:t>
            </a:r>
            <a:r>
              <a:rPr lang="it-IT" altLang="it-IT" sz="1600" dirty="0" smtClean="0">
                <a:latin typeface="Arial Narrow" panose="020B0606020202030204" pitchFamily="34" charset="0"/>
                <a:ea typeface="+mn-ea"/>
                <a:cs typeface="Arial" panose="020B0604020202020204" pitchFamily="34" charset="0"/>
              </a:rPr>
              <a:t>, anche per evitare che una quota delle risorse trasferite si trasformi in avanzo non valido ai fini del saldo di finanza pubblica</a:t>
            </a:r>
          </a:p>
          <a:p>
            <a:pPr marL="180975" indent="-180975" algn="just" defTabSz="457200" eaLnBrk="1" fontAlgn="auto" hangingPunct="1">
              <a:lnSpc>
                <a:spcPct val="114000"/>
              </a:lnSpc>
              <a:spcBef>
                <a:spcPts val="600"/>
              </a:spcBef>
              <a:spcAft>
                <a:spcPts val="0"/>
              </a:spcAft>
              <a:buFont typeface="Arial" panose="020B0604020202020204" pitchFamily="34" charset="0"/>
              <a:buChar char="•"/>
              <a:defRPr/>
            </a:pPr>
            <a:r>
              <a:rPr lang="it-IT" altLang="it-IT" sz="1600" dirty="0" smtClean="0">
                <a:latin typeface="Arial Narrow" panose="020B0606020202030204" pitchFamily="34" charset="0"/>
                <a:ea typeface="+mn-ea"/>
                <a:cs typeface="Arial" panose="020B0604020202020204" pitchFamily="34" charset="0"/>
              </a:rPr>
              <a:t>L’analisi dei dati relativi al 2015 evidenzia però la </a:t>
            </a:r>
            <a:r>
              <a:rPr lang="it-IT" altLang="it-IT" sz="1600" b="1" dirty="0" smtClean="0">
                <a:latin typeface="Arial Narrow" panose="020B0606020202030204" pitchFamily="34" charset="0"/>
                <a:ea typeface="+mn-ea"/>
                <a:cs typeface="Arial" panose="020B0604020202020204" pitchFamily="34" charset="0"/>
              </a:rPr>
              <a:t>persistenza di forti e diffuse criticità </a:t>
            </a:r>
            <a:r>
              <a:rPr lang="it-IT" altLang="it-IT" sz="1600" dirty="0" smtClean="0">
                <a:latin typeface="Arial Narrow" panose="020B0606020202030204" pitchFamily="34" charset="0"/>
                <a:ea typeface="+mn-ea"/>
                <a:cs typeface="Arial" panose="020B0604020202020204" pitchFamily="34" charset="0"/>
              </a:rPr>
              <a:t>lungo il territorio nazionale,  </a:t>
            </a:r>
            <a:r>
              <a:rPr lang="it-IT" altLang="it-IT" sz="1600" b="1" dirty="0" smtClean="0">
                <a:latin typeface="Arial Narrow" panose="020B0606020202030204" pitchFamily="34" charset="0"/>
                <a:ea typeface="+mn-ea"/>
                <a:cs typeface="Arial" panose="020B0604020202020204" pitchFamily="34" charset="0"/>
              </a:rPr>
              <a:t>meno accentuate in Sardegna</a:t>
            </a:r>
            <a:endParaRPr lang="it-IT" altLang="it-IT" sz="1600" b="1" dirty="0" smtClean="0">
              <a:latin typeface="Arial Narrow" panose="020B0606020202030204" pitchFamily="34" charset="0"/>
              <a:ea typeface="+mn-ea"/>
              <a:cs typeface="Arial" panose="020B0604020202020204" pitchFamily="34" charset="0"/>
            </a:endParaRPr>
          </a:p>
        </p:txBody>
      </p:sp>
      <p:sp>
        <p:nvSpPr>
          <p:cNvPr id="24" name="CasellaDiTesto 23"/>
          <p:cNvSpPr txBox="1"/>
          <p:nvPr/>
        </p:nvSpPr>
        <p:spPr>
          <a:xfrm>
            <a:off x="4386394" y="6032829"/>
            <a:ext cx="2035933" cy="338554"/>
          </a:xfrm>
          <a:prstGeom prst="rect">
            <a:avLst/>
          </a:prstGeom>
          <a:noFill/>
        </p:spPr>
        <p:txBody>
          <a:bodyPr wrap="square" rtlCol="0">
            <a:spAutoFit/>
          </a:bodyPr>
          <a:lstStyle/>
          <a:p>
            <a:pPr algn="just" defTabSz="457200" eaLnBrk="1" fontAlgn="auto" hangingPunct="1">
              <a:spcBef>
                <a:spcPts val="0"/>
              </a:spcBef>
              <a:spcAft>
                <a:spcPts val="0"/>
              </a:spcAft>
            </a:pPr>
            <a:r>
              <a:rPr lang="it-IT" sz="800" i="1" dirty="0" smtClean="0">
                <a:solidFill>
                  <a:prstClr val="black"/>
                </a:solidFill>
                <a:latin typeface="Arial Narrow" panose="020B0606020202030204" pitchFamily="34" charset="0"/>
                <a:ea typeface="+mn-ea"/>
              </a:rPr>
              <a:t>* Esclusa Roma Capitale</a:t>
            </a:r>
          </a:p>
          <a:p>
            <a:pPr algn="just" defTabSz="457200" eaLnBrk="1" fontAlgn="auto" hangingPunct="1">
              <a:spcBef>
                <a:spcPts val="0"/>
              </a:spcBef>
              <a:spcAft>
                <a:spcPts val="0"/>
              </a:spcAft>
            </a:pPr>
            <a:r>
              <a:rPr lang="it-IT" sz="800" i="1" dirty="0" smtClean="0">
                <a:solidFill>
                  <a:prstClr val="black"/>
                </a:solidFill>
                <a:latin typeface="Arial Narrow" panose="020B0606020202030204" pitchFamily="34" charset="0"/>
                <a:ea typeface="+mn-ea"/>
              </a:rPr>
              <a:t>Fonte: elaborazioni IFEL su dati CCCB 2015</a:t>
            </a:r>
            <a:endParaRPr lang="it-IT" sz="800" i="1" dirty="0">
              <a:solidFill>
                <a:prstClr val="black"/>
              </a:solidFill>
              <a:latin typeface="Arial Narrow" panose="020B0606020202030204" pitchFamily="34" charset="0"/>
              <a:ea typeface="+mn-ea"/>
            </a:endParaRPr>
          </a:p>
        </p:txBody>
      </p:sp>
      <p:sp>
        <p:nvSpPr>
          <p:cNvPr id="2" name="Rettangolo 1"/>
          <p:cNvSpPr/>
          <p:nvPr/>
        </p:nvSpPr>
        <p:spPr bwMode="auto">
          <a:xfrm>
            <a:off x="4439730" y="5808562"/>
            <a:ext cx="4027468" cy="219600"/>
          </a:xfrm>
          <a:prstGeom prst="rect">
            <a:avLst/>
          </a:prstGeom>
          <a:noFill/>
          <a:ln w="25400" cap="flat" cmpd="sng" algn="ctr">
            <a:solidFill>
              <a:srgbClr val="C0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endParaRPr>
          </a:p>
        </p:txBody>
      </p:sp>
      <p:sp>
        <p:nvSpPr>
          <p:cNvPr id="10" name="Rettangolo 9"/>
          <p:cNvSpPr/>
          <p:nvPr/>
        </p:nvSpPr>
        <p:spPr>
          <a:xfrm>
            <a:off x="4199086" y="1477006"/>
            <a:ext cx="4529786" cy="307777"/>
          </a:xfrm>
          <a:prstGeom prst="rect">
            <a:avLst/>
          </a:prstGeom>
        </p:spPr>
        <p:txBody>
          <a:bodyPr wrap="square">
            <a:spAutoFit/>
          </a:bodyPr>
          <a:lstStyle/>
          <a:p>
            <a:pPr algn="ctr" defTabSz="457200" eaLnBrk="1" fontAlgn="auto" hangingPunct="1">
              <a:spcBef>
                <a:spcPts val="0"/>
              </a:spcBef>
              <a:spcAft>
                <a:spcPts val="200"/>
              </a:spcAft>
            </a:pPr>
            <a:r>
              <a:rPr lang="it-IT" sz="1400" b="1" i="1" cap="all" dirty="0" smtClean="0">
                <a:solidFill>
                  <a:srgbClr val="005E7D"/>
                </a:solidFill>
                <a:latin typeface="Arial Narrow" panose="020B0606020202030204" pitchFamily="34" charset="0"/>
                <a:ea typeface="+mn-ea"/>
              </a:rPr>
              <a:t>TRASFERIMENTI CORRENTI DELLE REGIONI AI COMUNI</a:t>
            </a:r>
            <a:endParaRPr lang="it-IT" sz="1400" b="1" i="1" dirty="0">
              <a:solidFill>
                <a:srgbClr val="005E7D"/>
              </a:solidFill>
              <a:latin typeface="Arial Narrow" panose="020B0606020202030204" pitchFamily="34" charset="0"/>
              <a:ea typeface="+mn-ea"/>
            </a:endParaRPr>
          </a:p>
        </p:txBody>
      </p:sp>
    </p:spTree>
    <p:extLst>
      <p:ext uri="{BB962C8B-B14F-4D97-AF65-F5344CB8AC3E}">
        <p14:creationId xmlns:p14="http://schemas.microsoft.com/office/powerpoint/2010/main" val="2909497887"/>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zione vuota">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zione vuota">
      <a:majorFont>
        <a:latin typeface="Arial"/>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HD macpro:Applications:Microsoft Office 2004:Modelli:Presentazioni:Strutture:Acqua e luce</Template>
  <TotalTime>0</TotalTime>
  <Words>4285</Words>
  <Application>Microsoft Office PowerPoint</Application>
  <PresentationFormat>Presentazione su schermo (4:3)</PresentationFormat>
  <Paragraphs>383</Paragraphs>
  <Slides>38</Slides>
  <Notes>29</Notes>
  <HiddenSlides>0</HiddenSlides>
  <MMClips>0</MMClips>
  <ScaleCrop>false</ScaleCrop>
  <HeadingPairs>
    <vt:vector size="4" baseType="variant">
      <vt:variant>
        <vt:lpstr>Tema</vt:lpstr>
      </vt:variant>
      <vt:variant>
        <vt:i4>1</vt:i4>
      </vt:variant>
      <vt:variant>
        <vt:lpstr>Titoli diapositive</vt:lpstr>
      </vt:variant>
      <vt:variant>
        <vt:i4>38</vt:i4>
      </vt:variant>
    </vt:vector>
  </HeadingPairs>
  <TitlesOfParts>
    <vt:vector size="39" baseType="lpstr">
      <vt:lpstr>Presentazione vuota</vt:lpstr>
      <vt:lpstr>Presentazione standard di PowerPoint</vt:lpstr>
      <vt:lpstr>Presentazione standard di PowerPoint</vt:lpstr>
      <vt:lpstr>Presentazione standard di PowerPoint</vt:lpstr>
      <vt:lpstr>Uno sguardo al 2016 per inquadrare il 2017</vt:lpstr>
      <vt:lpstr>Principali indicazioni dalla manovra 2017</vt:lpstr>
      <vt:lpstr>Tagli alle risorse e accantonamenti FCDE</vt:lpstr>
      <vt:lpstr>Gli accantonamenti FCDE in bilancio</vt:lpstr>
      <vt:lpstr>La capacità di riscossione e il suo ruolo centrale nell’armonizzazione contabile…</vt:lpstr>
      <vt:lpstr>…La capacità di riscossione e il suo ruolo centrale nell’armonizzazione contabile</vt:lpstr>
      <vt:lpstr>L’andamento della spesa corrente</vt:lpstr>
      <vt:lpstr>Focus sui consumi intermedi</vt:lpstr>
      <vt:lpstr>Sostenere la crescita degli investimenti</vt:lpstr>
      <vt:lpstr>Il mancato accoglimento delle richieste ANCI per recuperare autonomia tributaria</vt:lpstr>
      <vt:lpstr>Abbattere il peso del debito</vt:lpstr>
      <vt:lpstr>Chiudere i conti del passato…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Saldi costituzionali ex L. 243 originaria…</vt:lpstr>
      <vt:lpstr>…Saldi costituzionali ex L. 243 originaria</vt:lpstr>
      <vt:lpstr>Aspetti salienti post revisione della L. 243</vt:lpstr>
      <vt:lpstr>Presentazione standard di PowerPoint</vt:lpstr>
      <vt:lpstr>L’inclusione del Fondo pluriennale vincolato</vt:lpstr>
      <vt:lpstr>Breve focus sul FPV</vt:lpstr>
      <vt:lpstr>La flessibilizzazione del saldo: strumenti, modalità e tempistica per il 2017</vt:lpstr>
      <vt:lpstr>Il contributo statale agli investimenti locali…</vt:lpstr>
      <vt:lpstr>…Il contributo statale agli investimenti locali</vt:lpstr>
      <vt:lpstr>… Il contributo statale agli investimenti locali</vt:lpstr>
      <vt:lpstr>Focus sulle sanzioni per il triennio 2017-2019</vt:lpstr>
      <vt:lpstr>Graduazione sanzioni e premialità</vt:lpstr>
      <vt:lpstr>Le principali questioni aperte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2016-11-10T00:14:41Z</dcterms:created>
  <dcterms:modified xsi:type="dcterms:W3CDTF">2017-01-15T21:50:47Z</dcterms:modified>
</cp:coreProperties>
</file>