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99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90" r:id="rId30"/>
    <p:sldId id="291" r:id="rId31"/>
    <p:sldId id="285" r:id="rId32"/>
    <p:sldId id="289" r:id="rId33"/>
    <p:sldId id="287" r:id="rId34"/>
    <p:sldId id="293" r:id="rId35"/>
    <p:sldId id="294" r:id="rId36"/>
    <p:sldId id="295" r:id="rId37"/>
    <p:sldId id="292" r:id="rId38"/>
    <p:sldId id="296" r:id="rId39"/>
    <p:sldId id="297" r:id="rId40"/>
    <p:sldId id="298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46"/>
    <p:restoredTop sz="95897"/>
  </p:normalViewPr>
  <p:slideViewPr>
    <p:cSldViewPr snapToGrid="0" snapToObjects="1">
      <p:cViewPr varScale="1">
        <p:scale>
          <a:sx n="114" d="100"/>
          <a:sy n="114" d="100"/>
        </p:scale>
        <p:origin x="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5/25/22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5/25/22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s://ec.europa.eu/info/sites/default/files/styles/banner_image_module_picture_empty_srcset_1x/public/pillar_wheel_no_titles_0.png?itok=Y_qMDzFe&amp;timestamp=1614428178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s://europa.eu/european-union/sites/europaeu/files/easy_to_read/european-map_it.jpg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s://europa.eu/european-union/sites/europaeu/files/easy_to_read/peace-prize_en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625086" cy="2879007"/>
          </a:xfrm>
        </p:spPr>
        <p:txBody>
          <a:bodyPr>
            <a:noAutofit/>
          </a:bodyPr>
          <a:lstStyle/>
          <a:p>
            <a:endParaRPr lang="it-IT" sz="2800" b="1" dirty="0"/>
          </a:p>
          <a:p>
            <a:r>
              <a:rPr lang="it-IT" sz="2800" b="1" dirty="0">
                <a:latin typeface="Calibri" panose="020F0502020204030204" pitchFamily="34" charset="0"/>
                <a:cs typeface="Calibri" panose="020F0502020204030204" pitchFamily="34" charset="0"/>
              </a:rPr>
              <a:t>Le politiche familiari nel contesto europeo</a:t>
            </a:r>
          </a:p>
          <a:p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di</a:t>
            </a:r>
          </a:p>
          <a:p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Maria Pia Ponticelli</a:t>
            </a:r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40490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704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4355753"/>
          </a:xfrm>
        </p:spPr>
        <p:txBody>
          <a:bodyPr>
            <a:noAutofit/>
          </a:bodyPr>
          <a:lstStyle/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694985" y="2349847"/>
            <a:ext cx="878716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La politica di coesione 2021-27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Al rafforzamento della propria 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coesione economica, sociale e territoriale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/ riduzione del divario tra le regioni e al ritardo delle meno favorite, l'UE dedica una parte significativa delle sue attività e delle risorse dei suoi bilanci settennali, con particolare riferimento: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alle zone rurali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alle zone interessate da transizione industriale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alle regioni che presentano gravi e permanenti svantaggi naturali o demografici</a:t>
            </a:r>
          </a:p>
        </p:txBody>
      </p:sp>
    </p:spTree>
    <p:extLst>
      <p:ext uri="{BB962C8B-B14F-4D97-AF65-F5344CB8AC3E}">
        <p14:creationId xmlns:p14="http://schemas.microsoft.com/office/powerpoint/2010/main" val="728408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55622" cy="313655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Gli 11 obiettivi tematici impiegati nella politica di coesione 2014-2020 sono stati sostituiti  dai seguenti 5 :</a:t>
            </a:r>
            <a:endParaRPr lang="it-IT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marL="34290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t-IT" sz="19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• un'Europa più intelligente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t-IT" sz="19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• un'Europa più verde e a basse emissioni di carbonio 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t-IT" sz="19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• un'Europa più connessa - mobilità e connettività alle ICT 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t-IT" sz="19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• un'Europa più sociale attraverso l'attuazione del Pilastro europeo dei diritti sociali 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t-IT" sz="19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• un'Europa più vicina ai cittadini - iniziative locali di sviluppo sostenibile e integrato delle aree urbane, rurali e costiere</a:t>
            </a:r>
          </a:p>
          <a:p>
            <a:pPr>
              <a:spcBef>
                <a:spcPts val="0"/>
              </a:spcBef>
            </a:pPr>
            <a:endParaRPr lang="it-IT" sz="28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272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4985" y="2349847"/>
            <a:ext cx="8830775" cy="294698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I PRINCIPI</a:t>
            </a:r>
          </a:p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PARTECIPAZIONE -  PARTENARIATO - COOPERAZIONE - SUSSIDIARIETA’ INTEGRAZIONE</a:t>
            </a:r>
            <a:endParaRPr lang="it-IT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organizzazione dei Fondi per obiettivi e per regioni (Programmi Operativi Nazionali e Regionali)</a:t>
            </a:r>
          </a:p>
          <a:p>
            <a:pPr algn="just"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partenariato CE - Stati membri -  autorità regionali nella pianificazione, attuazione e monitoraggio del loro uso (Quadri Comunitari di Sostegno – QCS) </a:t>
            </a:r>
          </a:p>
          <a:p>
            <a:pPr algn="just"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programmazione degli interventi (Programmazioni settennali) </a:t>
            </a:r>
          </a:p>
          <a:p>
            <a:pPr algn="just"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addizionalità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dei contributi dell'UE e nazionali (co-finanziamenti)</a:t>
            </a: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9005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4986" y="2349847"/>
            <a:ext cx="8742556" cy="294698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Le politiche e gli strumenti per la ripresa e la resilienza</a:t>
            </a:r>
          </a:p>
          <a:p>
            <a:pPr>
              <a:spcBef>
                <a:spcPts val="0"/>
              </a:spcBef>
            </a:pPr>
            <a:endParaRPr lang="it-IT" sz="24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Il bilancio europeo  uno strumento pronto per l’uso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endParaRPr lang="it-IT" sz="2000" b="1" i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</a:t>
            </a:r>
            <a:r>
              <a:rPr lang="it-IT" sz="2000" b="1" i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Next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generation  EU</a:t>
            </a:r>
          </a:p>
          <a:p>
            <a:pPr>
              <a:spcBef>
                <a:spcPts val="0"/>
              </a:spcBef>
            </a:pPr>
            <a:endParaRPr lang="it-IT" sz="2000" b="1" i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Piani nazionali per la Ripresa e la Resilienza</a:t>
            </a:r>
          </a:p>
          <a:p>
            <a:pPr>
              <a:spcBef>
                <a:spcPts val="0"/>
              </a:spcBef>
            </a:pPr>
            <a:endParaRPr lang="it-IT" sz="2000" b="1" i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Potenziamento programmi  settoriali supplementari nel bilancio UE</a:t>
            </a:r>
          </a:p>
          <a:p>
            <a:pPr algn="l">
              <a:spcBef>
                <a:spcPts val="0"/>
              </a:spcBef>
            </a:pPr>
            <a:endParaRPr lang="it-IT" sz="26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l">
              <a:spcBef>
                <a:spcPts val="0"/>
              </a:spcBef>
            </a:pPr>
            <a:endParaRPr lang="it-IT" sz="26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024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718182" cy="357546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49AF383-BF09-7347-93A4-C210218FB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758" y="2349847"/>
            <a:ext cx="4497515" cy="328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283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6137" y="2349847"/>
            <a:ext cx="8819623" cy="296928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NEXT GENERATION EU </a:t>
            </a:r>
          </a:p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La  CE  decide di contribuire a riparare i danni economici e sociali immediati causati dalla pandemia da Covid19</a:t>
            </a:r>
          </a:p>
          <a:p>
            <a:pPr>
              <a:spcBef>
                <a:spcPts val="0"/>
              </a:spcBef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e preparare un futuro migliore per la prossima generazione 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nuovi finanziamenti raccolti sui mercati finanziari (+2% dei conferimenti fino   € 750mld)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attivazione di un nuovo strumento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per</a:t>
            </a: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“Riparare i danni e preparare il futuro per la  prossima generazione”</a:t>
            </a:r>
          </a:p>
          <a:p>
            <a:pPr>
              <a:spcBef>
                <a:spcPts val="0"/>
              </a:spcBef>
            </a:pPr>
            <a:r>
              <a:rPr lang="it-IT" sz="20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COM2020/456  </a:t>
            </a:r>
          </a:p>
          <a:p>
            <a:pPr>
              <a:spcBef>
                <a:spcPts val="0"/>
              </a:spcBef>
            </a:pPr>
            <a:endParaRPr lang="it-IT" sz="2000" b="1" i="1" dirty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680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2683" y="2349847"/>
            <a:ext cx="8853077" cy="290237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Pilastri strategia 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Next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Generation UE</a:t>
            </a:r>
          </a:p>
          <a:p>
            <a:pPr algn="just">
              <a:spcBef>
                <a:spcPts val="0"/>
              </a:spcBef>
            </a:pPr>
            <a:r>
              <a:rPr lang="it-IT" sz="2100" i="1" u="sng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1° pilastro</a:t>
            </a:r>
            <a:r>
              <a:rPr lang="it-IT" sz="21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sostenere gli investimenti e le riforme che gli Stati membri devono realizzare per fronteggiare la crisi</a:t>
            </a: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 nuovo dispositivo per la ripresa e la resilienza</a:t>
            </a:r>
            <a:endParaRPr lang="it-IT" sz="20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una nuova iniziativa, REACT-EU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sostegno integrativo per sostenere i lavoratori e le PMI, i sistemi sanitari e le transizioni verde e digitale (disponibili in tutti i settori, dal turismo alla cultura)</a:t>
            </a: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finanziamenti supplementari 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 </a:t>
            </a:r>
            <a:r>
              <a:rPr lang="it-IT" sz="20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Fondo per una transizione</a:t>
            </a:r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208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4985" y="2349847"/>
            <a:ext cx="8830775" cy="292468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it-IT" sz="2100" i="1" u="sng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2° pilastro</a:t>
            </a:r>
            <a:r>
              <a:rPr lang="it-IT" sz="21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rilanciare l'economia dell'UE incentivando gli investimenti privati</a:t>
            </a:r>
            <a:endParaRPr lang="it-IT" sz="2100" i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 nuovo 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strumento di sostegno alla solvibilità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(erogato a imprese solide messe a rischio dalla crisi per superare la tempesta e sostenere le transizioni verde e digitale);</a:t>
            </a:r>
            <a:endParaRPr lang="it-IT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il rafforzamento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InvestEU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, per mobilitare investimenti in tutti gli Stati membri, in settori quali le infrastrutture sostenibili e la digitalizzazione;</a:t>
            </a:r>
            <a:endParaRPr lang="it-IT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 nuovo 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dispositivo per gli investimenti strategici 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in catene del valore fondamentali per la resilienza e l'autonomia strategica dell'Europa del futuro nell'ambito delle transizioni verde e digitale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it-IT" sz="2800" b="1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8502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2349847"/>
            <a:ext cx="8816230" cy="2911266"/>
          </a:xfrm>
        </p:spPr>
        <p:txBody>
          <a:bodyPr>
            <a:noAutofit/>
          </a:bodyPr>
          <a:lstStyle/>
          <a:p>
            <a:r>
              <a:rPr lang="it-IT" sz="2000" b="1" i="1" u="sng" dirty="0">
                <a:solidFill>
                  <a:schemeClr val="bg1"/>
                </a:solidFill>
                <a:latin typeface="Calibri" panose="020F0502020204030204" pitchFamily="34" charset="0"/>
              </a:rPr>
              <a:t>3° pilastro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</a:rPr>
              <a:t>: trarre insegnamenti dalla crisi</a:t>
            </a: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 nuovo programma a sé stante "UE per la salute" (EU4Health) (prevenzione e preparazione alle crisi, aggiudicazione farmaci e dispositivi per miglioramento risultati sanitari a lungo termine </a:t>
            </a:r>
            <a:endParaRPr lang="it-IT" sz="2000" b="1" i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 meccanismo di protezione civile </a:t>
            </a:r>
            <a:r>
              <a:rPr lang="it-IT" sz="2000" b="1" i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RescEU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ampliato e potenziato così da attrezzare l'Unione per le crisi future e permetterle di farvi fronte</a:t>
            </a:r>
            <a:endParaRPr lang="it-IT" sz="2000" b="1" i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0525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718182" cy="3575466"/>
          </a:xfrm>
        </p:spPr>
        <p:txBody>
          <a:bodyPr>
            <a:noAutofit/>
          </a:bodyPr>
          <a:lstStyle/>
          <a:p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Potenziamento programmi  settoriali supplementari nel bilancio UE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1. Mercato unico, innovazione e agenda digitale (€166,12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mld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)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2. Coesione resilienza e valori (1210,03mld)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3. . Risorse naturali e ambiente (€419,94 miliardi di euro)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4. Migrazione e gestione delle frontiere (€26,84 miliardi)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5. Sicurezza e difesa (€14,92 miliardi)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6. Vicinato e resto del mondo (€ 111,73 miliardi)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7358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625086" cy="2879007"/>
          </a:xfrm>
        </p:spPr>
        <p:txBody>
          <a:bodyPr>
            <a:noAutofit/>
          </a:bodyPr>
          <a:lstStyle/>
          <a:p>
            <a:endParaRPr lang="it-IT" sz="21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100" b="1">
                <a:latin typeface="Calibri" panose="020F0502020204030204" pitchFamily="34" charset="0"/>
                <a:cs typeface="Calibri" panose="020F0502020204030204" pitchFamily="34" charset="0"/>
              </a:rPr>
              <a:t>L’Unione </a:t>
            </a:r>
            <a:r>
              <a:rPr lang="it-IT" sz="2100" b="1" dirty="0">
                <a:latin typeface="Calibri" panose="020F0502020204030204" pitchFamily="34" charset="0"/>
                <a:cs typeface="Calibri" panose="020F0502020204030204" pitchFamily="34" charset="0"/>
              </a:rPr>
              <a:t>Europea e la Politica di Coesione 21-27</a:t>
            </a:r>
          </a:p>
          <a:p>
            <a:r>
              <a:rPr lang="it-IT" sz="21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lang="it-IT" sz="2100" b="1" dirty="0">
                <a:latin typeface="Calibri" panose="020F0502020204030204" pitchFamily="34" charset="0"/>
                <a:cs typeface="Calibri" panose="020F0502020204030204" pitchFamily="34" charset="0"/>
              </a:rPr>
              <a:t> generation EU e il Piano Nazionale di Ripresa e Resilienza</a:t>
            </a:r>
          </a:p>
          <a:p>
            <a:r>
              <a:rPr lang="it-IT" sz="2100" b="1" dirty="0">
                <a:latin typeface="Calibri" panose="020F0502020204030204" pitchFamily="34" charset="0"/>
                <a:cs typeface="Calibri" panose="020F0502020204030204" pitchFamily="34" charset="0"/>
              </a:rPr>
              <a:t>Le trasversalità programmatiche e l’Europa sociale</a:t>
            </a:r>
          </a:p>
          <a:p>
            <a:r>
              <a:rPr lang="it-IT" sz="2100" b="1" dirty="0">
                <a:latin typeface="Calibri" panose="020F0502020204030204" pitchFamily="34" charset="0"/>
                <a:cs typeface="Calibri" panose="020F0502020204030204" pitchFamily="34" charset="0"/>
              </a:rPr>
              <a:t>Come accedere alle risorse : il Project </a:t>
            </a:r>
            <a:r>
              <a:rPr lang="it-IT" sz="2100" b="1" dirty="0" err="1">
                <a:latin typeface="Calibri" panose="020F0502020204030204" pitchFamily="34" charset="0"/>
                <a:cs typeface="Calibri" panose="020F0502020204030204" pitchFamily="34" charset="0"/>
              </a:rPr>
              <a:t>Cycle</a:t>
            </a:r>
            <a:r>
              <a:rPr lang="it-IT" sz="2100" b="1" dirty="0">
                <a:latin typeface="Calibri" panose="020F0502020204030204" pitchFamily="34" charset="0"/>
                <a:cs typeface="Calibri" panose="020F0502020204030204" pitchFamily="34" charset="0"/>
              </a:rPr>
              <a:t> Management</a:t>
            </a:r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238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2683" y="2349847"/>
            <a:ext cx="8853077" cy="2924680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Recovery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and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Resilience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Facility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o Fund 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Obiettivo generale «Promuovere la coesione economica, sociale e territoriale dell’UE migliorando la resilienza e la capacità di aggiustamento degli Stati membri, attenuando l'impatto sociale ed economico della crisi e sostenendo le transizioni verde e digitale, contribuendo in tal modo a ripristinare il potenziale di crescita delle economie dell’UE, a incentivare la creazione di posti di lavoro nel periodo successivo alla crisi della Covid-19 e a promuovere una crescita sostenibile.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36576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6137" y="2349847"/>
            <a:ext cx="8819623" cy="2969285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Recovery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and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Resilience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Facility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o Fund </a:t>
            </a:r>
          </a:p>
          <a:p>
            <a:pPr marL="457200" indent="-457200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Obiettivo specifico di fornire un sostegno finanziario che consenta agli Stati membri di raggiungere i target intermedi e finali delle riforme e degli investimenti stabiliti elaborando propri  “Piani per la Ripresa e la Resilienza” - PNRR. </a:t>
            </a:r>
          </a:p>
          <a:p>
            <a:pPr marL="457200" indent="-457200">
              <a:buFont typeface="Wingdings" panose="05000000000000000000" pitchFamily="2" charset="2"/>
              <a:buAutoNum type="arabicPeriod"/>
            </a:pPr>
            <a:r>
              <a:rPr lang="it-IT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L'obiettivo specifico è perseguito in stretta cooperazione con gli Stati membri interessati.</a:t>
            </a:r>
          </a:p>
          <a:p>
            <a:pPr marL="457200" indent="-457200">
              <a:buAutoNum type="arabicPeriod"/>
            </a:pPr>
            <a:endParaRPr lang="it-IT" sz="24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5489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3834" y="2349847"/>
            <a:ext cx="8841926" cy="2946982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endParaRPr lang="it-IT" sz="24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marL="457200" indent="-457200">
              <a:buAutoNum type="arabicPeriod"/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AMBITI DI APPLICAZIONE 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Transizione verde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Trasformazione digitale</a:t>
            </a:r>
          </a:p>
          <a:p>
            <a:pPr marL="457200" indent="-457200">
              <a:spcBef>
                <a:spcPts val="0"/>
              </a:spcBef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Crescita intelligente, sostenibile e inclusiva, che comprenda coesione economica, occupazione, produttività, competitività, ricerca, sviluppo e innovazione e un mercato interno ben funzionante con PMI forti</a:t>
            </a:r>
          </a:p>
          <a:p>
            <a:pPr>
              <a:spcBef>
                <a:spcPts val="0"/>
              </a:spcBef>
            </a:pPr>
            <a:endParaRPr lang="it-IT" sz="2000" b="1" i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1378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57350" y="2349847"/>
            <a:ext cx="8868410" cy="294605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AMBITI DI APPLICAZIONE </a:t>
            </a:r>
          </a:p>
          <a:p>
            <a:pPr marL="457200" indent="-457200"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Coesione sociale e territoriale</a:t>
            </a:r>
          </a:p>
          <a:p>
            <a:pPr marL="457200" indent="-457200"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Salute e resilienza economica, sociale e istituzionale, al fine, fra l'altro, di rafforzare la capacità di risposta alle crisi e la preparazione alle crisi </a:t>
            </a:r>
          </a:p>
          <a:p>
            <a:pPr marL="457200" indent="-457200">
              <a:buAutoNum type="arabicPeriod"/>
            </a:pP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Politiche per la prossima generazione, l’infanzia e i giovani, come l'istruzione e le competenze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Coesione sociale e territoriale</a:t>
            </a:r>
          </a:p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economica, sociale e istituzionale, al fine, fra l'altro, di rafforzare la capacità di risposta alle crisi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5034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718182" cy="3575466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STRUTTURA DEL PIANO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1. Digitalizzazione, innovazione, competitività e cultura  - 42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mld</a:t>
            </a:r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2. Rivoluzione verde e transizione ecologica  - 57mld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3.Infrastrutture per una mobilità sostenibile - 25,3mld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4.Istruzione e ricerca  - 31,9mld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5.Inclusione e coesione  - 19,1mld</a:t>
            </a:r>
          </a:p>
          <a:p>
            <a:pPr marL="457200" indent="-457200" algn="l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6. Salute  - 15,6mld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1204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3834" y="2749957"/>
            <a:ext cx="8841926" cy="254687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Per l'Italia il programma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Next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Generation EU non rappresenta solo l’occasione per realizzare una piena transizione ecologica e digitale, ma anche per recuperare i ritardi storici che penalizzano il Paese e che riguardano: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I GIOVANI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LE DONNE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 IL SUD.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PRIORITA’ TRASVERSALI DEL PNRR</a:t>
            </a:r>
          </a:p>
        </p:txBody>
      </p:sp>
    </p:spTree>
    <p:extLst>
      <p:ext uri="{BB962C8B-B14F-4D97-AF65-F5344CB8AC3E}">
        <p14:creationId xmlns:p14="http://schemas.microsoft.com/office/powerpoint/2010/main" val="24451347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811512"/>
            <a:ext cx="8718182" cy="2446288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Per essere efficace, strutturale e in linea con gli obiettivi del 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Pilastro europeo dei diritti sociali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, la ripresa dell’Italia deve dare pari opportunità a tutti i cittadini, la persistenza di disuguaglianze di genere, così come l’assenza di pari opportunità è un ostacolo significativo alla crescita economica.</a:t>
            </a:r>
          </a:p>
          <a:p>
            <a:pPr marL="457200" indent="-457200">
              <a:buAutoNum type="arabicPeriod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Per questo motivo le riforme e gli investimenti del PNRR condividono priorità trasversali, relative alle pari opportunità generazionali, di genere e territoriali</a:t>
            </a:r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PRIORITA’ TRASVERSALI DEL PNRR</a:t>
            </a:r>
          </a:p>
        </p:txBody>
      </p:sp>
    </p:spTree>
    <p:extLst>
      <p:ext uri="{BB962C8B-B14F-4D97-AF65-F5344CB8AC3E}">
        <p14:creationId xmlns:p14="http://schemas.microsoft.com/office/powerpoint/2010/main" val="3184575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8300" y="2349847"/>
            <a:ext cx="8887460" cy="2965103"/>
          </a:xfrm>
        </p:spPr>
        <p:txBody>
          <a:bodyPr>
            <a:noAutofit/>
          </a:bodyPr>
          <a:lstStyle/>
          <a:p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PILASTRO EUROPEO DEI DIRITTI SOCIALI </a:t>
            </a:r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Arial Unicode MS" panose="020B0604020202020204" pitchFamily="34" charset="-128"/>
              <a:cs typeface="Calibri" panose="020F0502020204030204" pitchFamily="34" charset="0"/>
            </a:endParaRP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 lancia una riflessione sulla dimensione sociale dell'Europa da qui al 2025 e rafforzare la dimensione sociale è una priorità fondamentale ribadita dalla dichiarazione di Roma, adottata dai leader dell’UE il 25 marzo 2017.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- stabilisce 20 principi e diritti fondamentali per sostenere mercati del lavoro e sistemi di protezione sociale equi e ben funzionanti ed è accompagnato da una serie di iniziative legislative e non legislative concrete. </a:t>
            </a: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39223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2049" name="Immagine 23" descr="Wheel depicting the 20 principles of the European Pillar of Social Rights">
            <a:extLst>
              <a:ext uri="{FF2B5EF4-FFF2-40B4-BE49-F238E27FC236}">
                <a16:creationId xmlns:a16="http://schemas.microsoft.com/office/drawing/2014/main" id="{199C675C-93E0-1246-A6FD-AA49DD5AD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750" y="2390929"/>
            <a:ext cx="4901682" cy="286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631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630017" y="2173356"/>
            <a:ext cx="882843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900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1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. Istruzione, formazione e apprendimento permanente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2. Parità di genere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3. Pari opportunità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4. Sostegno attivo all'occupazione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5. Occupazione flessibile e sicura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6. Salari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7. Informazioni sulle condizioni di lavoro e sulla protezione in caso di licenziamento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8. Dialogo sociale e coinvolgimento dei lavoratori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9. Equilibrio tra attività professionale e vita familiare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10. Ambiente di lavoro sano, sicuro e adeguato e protezione dei dati</a:t>
            </a:r>
          </a:p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2583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3462089"/>
          </a:xfrm>
        </p:spPr>
        <p:txBody>
          <a:bodyPr>
            <a:noAutofit/>
          </a:bodyPr>
          <a:lstStyle/>
          <a:p>
            <a:endParaRPr lang="it-IT" sz="21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18" descr="Cartina con tutti i Paesi dell'Unione europea">
            <a:extLst>
              <a:ext uri="{FF2B5EF4-FFF2-40B4-BE49-F238E27FC236}">
                <a16:creationId xmlns:a16="http://schemas.microsoft.com/office/drawing/2014/main" id="{B8598D93-7B06-4C4A-A909-0641A0F90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920" y="2406177"/>
            <a:ext cx="2858839" cy="289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7138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27B1016-925E-1544-A54E-615165FCE5B5}"/>
              </a:ext>
            </a:extLst>
          </p:cNvPr>
          <p:cNvSpPr/>
          <p:nvPr/>
        </p:nvSpPr>
        <p:spPr>
          <a:xfrm>
            <a:off x="1807578" y="2349847"/>
            <a:ext cx="876485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11. Assistenza all'infanzia e sostegno ai minori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12. Protezione sociale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13. Prestazioni di disoccupazione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14. Reddito minimo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15. Reddito e pensioni di vecchiaia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16. Assistenza sanitaria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17. Inclusione delle persone con disabilità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18. Assistenza a lungo termine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19. Alloggi e assistenza per i senzatetto	 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20. Accesso ai servizi essenziali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5722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61532" y="2141034"/>
            <a:ext cx="886422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dirty="0"/>
          </a:p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PIANO D'AZIONE DEL PILASTRO EUROPEO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lDEI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DIRITTI SOCIALI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Definisce  una serie di iniziative concrete per conseguire gli obiettivi del pilastro. Realizzare il pilastro rappresenta uno sforzo collettivo delle istituzioni europee, degli enti nazionali, regionali e locali, delle parti sociali e della società civile.</a:t>
            </a:r>
          </a:p>
          <a:p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Capo I: pari opportunità e accesso al mercato del lavoro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Capo II: condizioni di lavoro eque</a:t>
            </a:r>
          </a:p>
          <a:p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Capo III: protezione sociale e inclusione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6367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16766" y="2117558"/>
            <a:ext cx="8908994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PIANO D'AZIONE DEL PILASTRO EUROPEO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lDEI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DIRITTI SOCIALI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Piano d’azione propone una prospettiva pluriennale verso il 2030 ed è accompagnato da due documenti di lavoro. 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Creare un’economia al servizio delle persone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interconnessione con le strategie per l’attuazione del Pilastro europeo dei diritti sociali. 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Scenari verso la co-creazione di un percorso di transizione per un ecosistema industriale di prossimità e di economia sociale più resiliente, sostenibile e digit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ale» NUOVA STRATEGIA INDUSTRIALE EUROPEA : </a:t>
            </a:r>
            <a:r>
              <a:rPr lang="it-IT" sz="17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 la prima volta si parla di un </a:t>
            </a:r>
            <a:r>
              <a:rPr lang="it-IT" sz="17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Ecosistema Economia Sociale e di Prossimità</a:t>
            </a:r>
            <a:r>
              <a:rPr lang="it-IT" sz="17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una  innovazione che riconosce l’economia sociale anche come infrastruttura produttiva ed economica legittimata ad inserirsi anche nel sistema industriale europeo.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04788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807578" y="2349846"/>
            <a:ext cx="8718181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PIANO D'AZIONE DEL PILASTRO EUROPEO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lDEI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DIRITTI SOCIALI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Gli ambiziosi obiettivi del Pilastro europeo dei diritti sociali, per essere conseguiti, richiedono :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uno SFORZO IMPORTANTE </a:t>
            </a:r>
          </a:p>
          <a:p>
            <a:pPr marL="342900" indent="-342900" algn="just"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RISORSE a cui attingere 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 sono rappresentate, da un lato, dai Fondi strutturali della Programmazione 2021-2027, dall’altro, dalle risorse straordinarie messe a disposizione dal Piano di Ripresa e Resilienza e da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Generation EU.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890641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807578" y="2349846"/>
            <a:ext cx="871818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RISORSE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just"/>
            <a:r>
              <a:rPr lang="it-IT" sz="2400" b="1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lang="it-IT" sz="24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Generation EU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 circa 1,8 miliardi di euro in sette anni e nel quadro delle 6 MISSIONI PRIORITARIE dei PNRR, attraverso cui gli Stati dovranno indicare come agiranno per :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 la creazione di posti di lavoro, la coesione sociale, la promozione di politiche per l’infanzia e l’adolescenza, la riduzione della povertà, (coerentemente a quanto propone il pilastro europeo dei diritti sociali)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058289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16765" y="2040834"/>
            <a:ext cx="890899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RISORSE</a:t>
            </a:r>
          </a:p>
          <a:p>
            <a:pPr algn="just"/>
            <a:r>
              <a:rPr lang="it-IT" sz="24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Fondo Sociale Europeo +: 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88 miliardi di euro attraverso il quali gli Stati membri potranno perseguire gli “obiettivi sociali” tenendo conto  che almeno il 25 % delle risorse dovrebbero essere impegnate per combattere la povertà e l’esclusione sociale.</a:t>
            </a:r>
          </a:p>
          <a:p>
            <a:pPr algn="just"/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InvestEU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investimenti pubblici e privati per rinforzare l’infrastruttura sociale europea, funziona attraverso il meccanismo della garanzia al credito e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consentie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mobilitare investimenti coperti da una garanzia – gestita dalla Banca Europea degli Investimenti – con un effetto leva per alleggerire i tassi di interesse per gli attori sociali che realizzeranno nuovi investimenti, e per attrarre investitori privati.</a:t>
            </a:r>
          </a:p>
        </p:txBody>
      </p:sp>
    </p:spTree>
    <p:extLst>
      <p:ext uri="{BB962C8B-B14F-4D97-AF65-F5344CB8AC3E}">
        <p14:creationId xmlns:p14="http://schemas.microsoft.com/office/powerpoint/2010/main" val="24145888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38300" y="2349846"/>
            <a:ext cx="888745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RISORSE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HORIZON EUROPE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94 miliardi di euro per  ricerca e innovazione con lo  sviluppo di  nuove tecnologie, trasformazioni industriali, economiche e sociali innovative</a:t>
            </a:r>
          </a:p>
          <a:p>
            <a:pPr algn="ctr"/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4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EU4Health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5,1 miliardi di euro destinati al miglioramento dei sistemi sanitari dell’Unione Europea.</a:t>
            </a:r>
          </a:p>
        </p:txBody>
      </p:sp>
    </p:spTree>
    <p:extLst>
      <p:ext uri="{BB962C8B-B14F-4D97-AF65-F5344CB8AC3E}">
        <p14:creationId xmlns:p14="http://schemas.microsoft.com/office/powerpoint/2010/main" val="7903951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72684" y="2349848"/>
            <a:ext cx="876485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PIANO D'AZIONE DEL PILASTRO EUROPEO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lDEI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DIRITTI SOCIALI</a:t>
            </a:r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Servirà quindi una accurata capacità </a:t>
            </a: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PROGRAMMAZIONE, CONVERGENZA  E CO-PROGETTAZIONE </a:t>
            </a: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livello locale,  per utilizzare al meglio le risorse senza precedenti che l’UE ha messo a disposizione per sostenere </a:t>
            </a:r>
            <a:r>
              <a:rPr lang="it-IT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riforme e gli investimenti 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linea con il Pilastro europeo dei diritti sociali con :</a:t>
            </a:r>
          </a:p>
          <a:p>
            <a:pPr marL="342900" indent="-342900" algn="just"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Piano d’azione per l’economia sociale </a:t>
            </a:r>
          </a:p>
          <a:p>
            <a:pPr marL="342900" indent="-342900" algn="just">
              <a:buFontTx/>
              <a:buChar char="-"/>
            </a:pP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l’Unione europea della salute.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20942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683835" y="2575932"/>
            <a:ext cx="8841925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accedere alle risorse? </a:t>
            </a:r>
          </a:p>
          <a:p>
            <a:pPr algn="ctr"/>
            <a:endParaRPr lang="it-IT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principali organizzazioni che si occupano di sviluppo a livello internazionale : </a:t>
            </a: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Nazioni Unite e Banca Mondiale prima e Unione Europea nel 1992 decidono di dotarsi di tecniche e  strumenti condivise e diventate linee guida metodologica per  facilitare l’accesso alle risorse , quale che sia la strategia, il programma e  la misura di riferimento </a:t>
            </a:r>
          </a:p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Project </a:t>
            </a:r>
            <a:r>
              <a:rPr lang="it-IT" sz="2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Cycle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Management</a:t>
            </a:r>
            <a:endParaRPr lang="it-IT" sz="2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81703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807578" y="2549902"/>
            <a:ext cx="89375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AE44C48C-86E8-5845-AE0D-1E172AAEF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354" y="2349847"/>
            <a:ext cx="5080038" cy="351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4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3462089"/>
          </a:xfrm>
        </p:spPr>
        <p:txBody>
          <a:bodyPr>
            <a:noAutofit/>
          </a:bodyPr>
          <a:lstStyle/>
          <a:p>
            <a:endParaRPr lang="it-IT" sz="21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DA0BCFAB-1CED-D54F-BE40-81C58AFD15E9}"/>
              </a:ext>
            </a:extLst>
          </p:cNvPr>
          <p:cNvSpPr/>
          <p:nvPr/>
        </p:nvSpPr>
        <p:spPr>
          <a:xfrm>
            <a:off x="1807578" y="2349847"/>
            <a:ext cx="8685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L'Unione europea è un gruppo di 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27 paesi 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europei che  si sono riuniti per rendere la vita delle persone migliore, più semplice e più sicura:</a:t>
            </a:r>
          </a:p>
          <a:p>
            <a:pPr algn="just"/>
            <a:endParaRPr lang="it-IT" sz="2000" b="1" dirty="0">
              <a:solidFill>
                <a:schemeClr val="bg1"/>
              </a:solidFill>
              <a:latin typeface="Calibri" panose="020F0502020204030204" pitchFamily="34" charset="0"/>
              <a:ea typeface="Open Sans" panose="020B060603050402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Austria, Belgio, Bulgaria, Cipro, Croazia, </a:t>
            </a:r>
            <a:r>
              <a:rPr lang="it-IT" sz="2000" b="1" dirty="0" err="1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Cechia</a:t>
            </a:r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, Danimarca, Estonia, Finlandia, Francia, Germania, Grecia, Irlanda, Italia, Lettonia, Lituania, Lussemburgo, Malta, Paesi Bassi, Polonia, Portogallo, Romania, Slovacchia, Slovenia, Spagna, Svezia, Ungheria</a:t>
            </a:r>
          </a:p>
        </p:txBody>
      </p:sp>
    </p:spTree>
    <p:extLst>
      <p:ext uri="{BB962C8B-B14F-4D97-AF65-F5344CB8AC3E}">
        <p14:creationId xmlns:p14="http://schemas.microsoft.com/office/powerpoint/2010/main" val="698612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1155" y="6024589"/>
            <a:ext cx="11818224" cy="2823342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PILASTRO EUROPEO DEI DIRITTI SOCIALI – </a:t>
            </a:r>
          </a:p>
          <a:p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buAutoNum type="arabicPeriod"/>
            </a:pPr>
            <a:endParaRPr lang="it-IT" sz="2000" b="1" dirty="0">
              <a:solidFill>
                <a:schemeClr val="bg1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14350" indent="-514350">
              <a:buAutoNum type="arabicPeriod"/>
            </a:pPr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FB106D7-B1F2-AF45-B1C7-7C376443007E}"/>
              </a:ext>
            </a:extLst>
          </p:cNvPr>
          <p:cNvSpPr/>
          <p:nvPr/>
        </p:nvSpPr>
        <p:spPr>
          <a:xfrm>
            <a:off x="1807578" y="2349847"/>
            <a:ext cx="87181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000" dirty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449CE3-8215-344B-A650-2C1C43B4AD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13577" y="2922617"/>
            <a:ext cx="1652727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80AFB39-E601-D243-AE8E-AE2357F1F8C5}"/>
              </a:ext>
            </a:extLst>
          </p:cNvPr>
          <p:cNvSpPr/>
          <p:nvPr/>
        </p:nvSpPr>
        <p:spPr>
          <a:xfrm>
            <a:off x="1807578" y="2549902"/>
            <a:ext cx="89375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1D3FDD8-B33C-2A48-A3E7-5E59108C1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37" y="-695710"/>
            <a:ext cx="11117178" cy="833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98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4985" y="2349847"/>
            <a:ext cx="8809464" cy="2913529"/>
          </a:xfrm>
        </p:spPr>
        <p:txBody>
          <a:bodyPr>
            <a:noAutofit/>
          </a:bodyPr>
          <a:lstStyle/>
          <a:p>
            <a:pPr algn="l"/>
            <a:r>
              <a:rPr lang="it-IT" sz="22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che </a:t>
            </a:r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anno deciso di lavorare insieme e aiutarsi per fare in modo che:</a:t>
            </a:r>
          </a:p>
          <a:p>
            <a:pPr algn="l"/>
            <a:r>
              <a:rPr lang="it-IT" sz="18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ci sia la pace in Europa</a:t>
            </a:r>
          </a:p>
          <a:p>
            <a:pPr algn="l"/>
            <a:r>
              <a:rPr lang="it-IT" sz="18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le persone possano vivere bene</a:t>
            </a:r>
          </a:p>
          <a:p>
            <a:pPr algn="l"/>
            <a:r>
              <a:rPr lang="it-IT" sz="18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tutti siano trattati con giustizia , che i loro diritti siano rispettati e che nessuno sia escluso</a:t>
            </a:r>
          </a:p>
          <a:p>
            <a:pPr algn="l"/>
            <a:r>
              <a:rPr lang="it-IT" sz="18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le lingue e le culture di tutti siano rispettate</a:t>
            </a:r>
          </a:p>
          <a:p>
            <a:pPr algn="l"/>
            <a:r>
              <a:rPr lang="it-IT" sz="185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- l'economia europea sia forte e i Paesi usino la stessa moneta nel commercio fra un Paese e l'altro</a:t>
            </a:r>
            <a:endParaRPr lang="it-IT" sz="185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376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2683" y="2349847"/>
            <a:ext cx="8820615" cy="2924681"/>
          </a:xfrm>
        </p:spPr>
        <p:txBody>
          <a:bodyPr>
            <a:noAutofit/>
          </a:bodyPr>
          <a:lstStyle/>
          <a:p>
            <a:r>
              <a:rPr 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Grazie all'Unione europea tutti i Paesi in Europa possono lavorare insieme in pace tanto che nel 2012 l'Unione europea ha vinto un premio importante, il "</a:t>
            </a:r>
            <a:r>
              <a:rPr lang="it-IT" sz="2200" b="1" u="sng" dirty="0">
                <a:latin typeface="Calibri" panose="020F0502020204030204" pitchFamily="34" charset="0"/>
                <a:cs typeface="Calibri" panose="020F0502020204030204" pitchFamily="34" charset="0"/>
              </a:rPr>
              <a:t>premio Nobel per la pace</a:t>
            </a:r>
            <a:r>
              <a:rPr 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" per tutto quello che fa per mantenere la pace in Europa.</a:t>
            </a:r>
          </a:p>
          <a:p>
            <a:endParaRPr lang="it-IT" sz="22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DA0BCFAB-1CED-D54F-BE40-81C58AFD15E9}"/>
              </a:ext>
            </a:extLst>
          </p:cNvPr>
          <p:cNvSpPr/>
          <p:nvPr/>
        </p:nvSpPr>
        <p:spPr>
          <a:xfrm>
            <a:off x="1807578" y="2623904"/>
            <a:ext cx="8575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sz="2000" dirty="0">
              <a:solidFill>
                <a:srgbClr val="00568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Immagine 13" descr="Il simbolo del premio per la pace">
            <a:extLst>
              <a:ext uri="{FF2B5EF4-FFF2-40B4-BE49-F238E27FC236}">
                <a16:creationId xmlns:a16="http://schemas.microsoft.com/office/drawing/2014/main" id="{82A703F7-0509-D344-9A8F-6F5789B7E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322" y="3881142"/>
            <a:ext cx="1407942" cy="116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428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4355753"/>
          </a:xfrm>
        </p:spPr>
        <p:txBody>
          <a:bodyPr>
            <a:noAutofit/>
          </a:bodyPr>
          <a:lstStyle/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DA0BCFAB-1CED-D54F-BE40-81C58AFD15E9}"/>
              </a:ext>
            </a:extLst>
          </p:cNvPr>
          <p:cNvSpPr/>
          <p:nvPr/>
        </p:nvSpPr>
        <p:spPr>
          <a:xfrm>
            <a:off x="1724494" y="2383019"/>
            <a:ext cx="8617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UE delle disparità territoriali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DD74809-1DBB-6B4C-B626-E3861D48909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494" y="3025801"/>
            <a:ext cx="3536848" cy="220449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43DC4C2D-3A04-3848-B739-C909B5DBE8C0}"/>
              </a:ext>
            </a:extLst>
          </p:cNvPr>
          <p:cNvSpPr/>
          <p:nvPr/>
        </p:nvSpPr>
        <p:spPr>
          <a:xfrm>
            <a:off x="5261342" y="2660308"/>
            <a:ext cx="5122178" cy="2535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developed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ovvero con PIL pro capite &lt; 75% media UE (rosa scuro)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it-IT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transition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ovvero con PIL pro capite tra il 75 e il 100% della media UE (rosa medio)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</a:t>
            </a:r>
            <a:r>
              <a:rPr lang="it-IT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developed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ovvero con PIL pro capite &gt; 90 % media UE (rosa chiaro)</a:t>
            </a:r>
          </a:p>
        </p:txBody>
      </p:sp>
    </p:spTree>
    <p:extLst>
      <p:ext uri="{BB962C8B-B14F-4D97-AF65-F5344CB8AC3E}">
        <p14:creationId xmlns:p14="http://schemas.microsoft.com/office/powerpoint/2010/main" val="440181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4355753"/>
          </a:xfrm>
        </p:spPr>
        <p:txBody>
          <a:bodyPr>
            <a:noAutofit/>
          </a:bodyPr>
          <a:lstStyle/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rafico/Infografica 1 | A Scuola di OpenCoesione">
            <a:extLst>
              <a:ext uri="{FF2B5EF4-FFF2-40B4-BE49-F238E27FC236}">
                <a16:creationId xmlns:a16="http://schemas.microsoft.com/office/drawing/2014/main" id="{7763F095-4E50-3C41-AB85-842E4F6EB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225" y="2309147"/>
            <a:ext cx="3947207" cy="296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53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859FF7-B1F9-594C-BAF2-993026B55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578" y="3754468"/>
            <a:ext cx="3728399" cy="69765"/>
          </a:xfrm>
        </p:spPr>
        <p:txBody>
          <a:bodyPr>
            <a:normAutofit fontScale="90000"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1CD141-C8E1-3A4F-BA43-D149F47B5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7578" y="2349847"/>
            <a:ext cx="8575942" cy="4355753"/>
          </a:xfrm>
        </p:spPr>
        <p:txBody>
          <a:bodyPr>
            <a:noAutofit/>
          </a:bodyPr>
          <a:lstStyle/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  <a:p>
            <a:endParaRPr lang="it-IT" sz="2800" b="1" dirty="0"/>
          </a:p>
        </p:txBody>
      </p:sp>
      <p:pic>
        <p:nvPicPr>
          <p:cNvPr id="1025" name="Picture 1" descr="page1image4386384">
            <a:extLst>
              <a:ext uri="{FF2B5EF4-FFF2-40B4-BE49-F238E27FC236}">
                <a16:creationId xmlns:a16="http://schemas.microsoft.com/office/drawing/2014/main" id="{73EC1FED-7747-2E4D-B2AA-7F6D8D757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18" y="1218188"/>
            <a:ext cx="4378223" cy="113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06A1370E-BD3D-A741-8ED5-84BA3BBD5D64}"/>
              </a:ext>
            </a:extLst>
          </p:cNvPr>
          <p:cNvSpPr/>
          <p:nvPr/>
        </p:nvSpPr>
        <p:spPr>
          <a:xfrm>
            <a:off x="1683834" y="1996068"/>
            <a:ext cx="882061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politica strutturale: le tappe istitutive dei Fondi</a:t>
            </a:r>
          </a:p>
          <a:p>
            <a:pPr algn="just"/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1957 -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trattato di Roma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 istituito meccanismi di solidarietà  sotto forma di due Fondi: Fondo sociale europeo (FSE)  e il Fondo europeo agricolo di orientamento e di garanzia (FEAOG ) </a:t>
            </a:r>
          </a:p>
          <a:p>
            <a:pPr algn="just"/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1975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vennero affrontati gli aspetti connessi con gli sviluppi regionali, con la creazione del Fondo europeo di sviluppo regionale (FESR)</a:t>
            </a:r>
          </a:p>
          <a:p>
            <a:pPr algn="just"/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1994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 istituito anche uno specifico Fondo di coesione (</a:t>
            </a:r>
            <a:r>
              <a:rPr lang="it-IT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FdC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destinato alla coesione economica e sociale degli Stati membri dell’UE con un PIL inferiore al 90 % media UE</a:t>
            </a:r>
          </a:p>
          <a:p>
            <a:pPr algn="just"/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2008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trattato di Lisbona 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 introdotto una terza dimensione della coesione nell'UE: la Coesione territoriale.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37651675"/>
      </p:ext>
    </p:extLst>
  </p:cSld>
  <p:clrMapOvr>
    <a:masterClrMapping/>
  </p:clrMapOvr>
</p:sld>
</file>

<file path=ppt/theme/theme1.xml><?xml version="1.0" encoding="utf-8"?>
<a:theme xmlns:a="http://schemas.openxmlformats.org/drawingml/2006/main" name="Atlante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Atlante</Template>
  <TotalTime>814</TotalTime>
  <Words>2433</Words>
  <Application>Microsoft Macintosh PowerPoint</Application>
  <PresentationFormat>Widescreen</PresentationFormat>
  <Paragraphs>484</Paragraphs>
  <Slides>40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50" baseType="lpstr">
      <vt:lpstr>Arial Unicode MS</vt:lpstr>
      <vt:lpstr>Arial</vt:lpstr>
      <vt:lpstr>Calibri</vt:lpstr>
      <vt:lpstr>Calibri Light</vt:lpstr>
      <vt:lpstr>Open Sans</vt:lpstr>
      <vt:lpstr>Rockwell</vt:lpstr>
      <vt:lpstr>Symbol</vt:lpstr>
      <vt:lpstr>Times New Roman</vt:lpstr>
      <vt:lpstr>Wingdings</vt:lpstr>
      <vt:lpstr>Atlante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Office4991</dc:creator>
  <cp:lastModifiedBy>Office4991</cp:lastModifiedBy>
  <cp:revision>63</cp:revision>
  <dcterms:created xsi:type="dcterms:W3CDTF">2022-05-21T05:56:45Z</dcterms:created>
  <dcterms:modified xsi:type="dcterms:W3CDTF">2022-05-25T11:20:28Z</dcterms:modified>
</cp:coreProperties>
</file>